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6" r:id="rId4"/>
  </p:sldMasterIdLst>
  <p:notesMasterIdLst>
    <p:notesMasterId r:id="rId38"/>
  </p:notesMasterIdLst>
  <p:handoutMasterIdLst>
    <p:handoutMasterId r:id="rId39"/>
  </p:handoutMasterIdLst>
  <p:sldIdLst>
    <p:sldId id="348" r:id="rId5"/>
    <p:sldId id="344" r:id="rId6"/>
    <p:sldId id="10437" r:id="rId7"/>
    <p:sldId id="10990" r:id="rId8"/>
    <p:sldId id="10988" r:id="rId9"/>
    <p:sldId id="10989" r:id="rId10"/>
    <p:sldId id="10986" r:id="rId11"/>
    <p:sldId id="10987" r:id="rId12"/>
    <p:sldId id="10956" r:id="rId13"/>
    <p:sldId id="10957" r:id="rId14"/>
    <p:sldId id="10974" r:id="rId15"/>
    <p:sldId id="10959" r:id="rId16"/>
    <p:sldId id="10960" r:id="rId17"/>
    <p:sldId id="10961" r:id="rId18"/>
    <p:sldId id="10962" r:id="rId19"/>
    <p:sldId id="10976" r:id="rId20"/>
    <p:sldId id="10977" r:id="rId21"/>
    <p:sldId id="10978" r:id="rId22"/>
    <p:sldId id="10975" r:id="rId23"/>
    <p:sldId id="10980" r:id="rId24"/>
    <p:sldId id="10981" r:id="rId25"/>
    <p:sldId id="10982" r:id="rId26"/>
    <p:sldId id="10983" r:id="rId27"/>
    <p:sldId id="10984" r:id="rId28"/>
    <p:sldId id="10985" r:id="rId29"/>
    <p:sldId id="10964" r:id="rId30"/>
    <p:sldId id="10966" r:id="rId31"/>
    <p:sldId id="10967" r:id="rId32"/>
    <p:sldId id="392" r:id="rId33"/>
    <p:sldId id="402" r:id="rId34"/>
    <p:sldId id="10971" r:id="rId35"/>
    <p:sldId id="10972" r:id="rId36"/>
    <p:sldId id="10973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zione predefinita" id="{0D0F0293-45DB-4781-9FFA-0B4E6CC780A3}">
          <p14:sldIdLst>
            <p14:sldId id="348"/>
          </p14:sldIdLst>
        </p14:section>
        <p14:section name="Informazioni e risorse importanti" id="{805B9579-48F8-47C4-B315-EA5068348044}">
          <p14:sldIdLst>
            <p14:sldId id="344"/>
          </p14:sldIdLst>
        </p14:section>
        <p14:section name="Servizi principali di Experience Cloud" id="{7EA1DEED-67BD-4AC5-B233-A892AD57C8AD}">
          <p14:sldIdLst>
            <p14:sldId id="10437"/>
          </p14:sldIdLst>
        </p14:section>
        <p14:section name="Servizi di assistenza clienti" id="{BC9E4873-2F44-4ACB-8BBC-7F66D47CD332}">
          <p14:sldIdLst>
            <p14:sldId id="10990"/>
            <p14:sldId id="10988"/>
            <p14:sldId id="10989"/>
            <p14:sldId id="10986"/>
            <p14:sldId id="10987"/>
          </p14:sldIdLst>
        </p14:section>
        <p14:section name="Le tue soluzioni Adobe" id="{759DB6D9-CF6E-4397-9998-50EDF48D4E04}">
          <p14:sldIdLst>
            <p14:sldId id="10956"/>
            <p14:sldId id="10957"/>
            <p14:sldId id="10974"/>
            <p14:sldId id="10959"/>
            <p14:sldId id="10960"/>
            <p14:sldId id="10961"/>
            <p14:sldId id="10962"/>
            <p14:sldId id="10976"/>
            <p14:sldId id="10977"/>
            <p14:sldId id="10978"/>
            <p14:sldId id="10975"/>
          </p14:sldIdLst>
        </p14:section>
        <p14:section name="Come inviare un ticket di supporto" id="{FB4B4DEE-A04C-4EBD-A644-91D10EC9798F}">
          <p14:sldIdLst>
            <p14:sldId id="10980"/>
            <p14:sldId id="10981"/>
            <p14:sldId id="10982"/>
            <p14:sldId id="10983"/>
            <p14:sldId id="10984"/>
            <p14:sldId id="10985"/>
          </p14:sldIdLst>
        </p14:section>
        <p14:section name="Come interagire con l'Assistenza clienti Adobe" id="{614CC2FA-9910-4258-8CB5-14649164C836}">
          <p14:sldIdLst>
            <p14:sldId id="10964"/>
          </p14:sldIdLst>
        </p14:section>
        <p14:section name="Strumenti e risorse" id="{82DABEE1-291E-4CA9-B1BA-984D0702D401}">
          <p14:sldIdLst>
            <p14:sldId id="10966"/>
            <p14:sldId id="10967"/>
            <p14:sldId id="392"/>
          </p14:sldIdLst>
        </p14:section>
        <p14:section name="Opzioni di Premier Support" id="{8E2B80AC-BAED-4EBF-9CB9-8E329E46F661}">
          <p14:sldIdLst>
            <p14:sldId id="402"/>
            <p14:sldId id="10971"/>
            <p14:sldId id="10972"/>
            <p14:sldId id="10973"/>
          </p14:sldIdLst>
        </p14:section>
      </p14:sectionLst>
    </p:ex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pos="216" userDrawn="1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ari Woolf" initials="KW" lastIdx="4" clrIdx="0">
    <p:extLst>
      <p:ext uri="{19B8F6BF-5375-455C-9EA6-DF929625EA0E}">
        <p15:presenceInfo xmlns:p15="http://schemas.microsoft.com/office/powerpoint/2012/main" userId="S::woolf@adobe.com::8419bd16-3a86-4e32-a752-292d43cdc108" providerId="AD"/>
      </p:ext>
    </p:extLst>
  </p:cmAuthor>
  <p:cmAuthor id="2" name="Ruby Alarcon" initials="RA" lastIdx="24" clrIdx="1">
    <p:extLst>
      <p:ext uri="{19B8F6BF-5375-455C-9EA6-DF929625EA0E}">
        <p15:presenceInfo xmlns:p15="http://schemas.microsoft.com/office/powerpoint/2012/main" userId="Ruby Alarcon" providerId="None"/>
      </p:ext>
    </p:extLst>
  </p:cmAuthor>
  <p:cmAuthor id="3" name="Akilah Johnson" initials="AJ" lastIdx="3" clrIdx="2">
    <p:extLst>
      <p:ext uri="{19B8F6BF-5375-455C-9EA6-DF929625EA0E}">
        <p15:presenceInfo xmlns:p15="http://schemas.microsoft.com/office/powerpoint/2012/main" userId="S::akjohnso@adobe.com::2fa3aa60-0c9c-4d06-bae2-79598324122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2E8FFF"/>
    <a:srgbClr val="404040"/>
    <a:srgbClr val="7D7D7D"/>
    <a:srgbClr val="FFFFFF"/>
    <a:srgbClr val="0068E1"/>
    <a:srgbClr val="F5F5F5"/>
    <a:srgbClr val="94ABB3"/>
    <a:srgbClr val="2C2C2C"/>
    <a:srgbClr val="9EA6A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8E35CC9-3AD3-4952-BC08-B5E19BF9686F}" v="77" dt="2021-10-20T21:09:27.032"/>
    <p1510:client id="{BF17B975-E4C8-9433-7B61-E734EA93B927}" v="33" dt="2021-10-26T22:24:41.889"/>
    <p1510:client id="{CE90FF8F-6D47-91C7-9174-4916F9037191}" v="28" dt="2021-10-26T17:40:53.54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>
      <p:cViewPr varScale="1">
        <p:scale>
          <a:sx n="105" d="100"/>
          <a:sy n="105" d="100"/>
        </p:scale>
        <p:origin x="717" y="51"/>
      </p:cViewPr>
      <p:guideLst>
        <p:guide pos="3840"/>
        <p:guide pos="216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commentAuthors" Target="commentAuthors.xml"/><Relationship Id="rId45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notesMaster" Target="notesMasters/notesMaster1.xml"/><Relationship Id="rId20" Type="http://schemas.openxmlformats.org/officeDocument/2006/relationships/slide" Target="slides/slide16.xml"/><Relationship Id="rId41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9540CC4-3805-5440-BAF5-14662BA4629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65D4A97-306B-5140-BE71-1D8FF1F339A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BA720E-0FA3-164E-A9BD-33032D76CB2C}" type="datetimeFigureOut">
              <a:rPr lang="en-US" smtClean="0"/>
              <a:t>11/12/2021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53A045A-29A0-2C40-AA51-E44D965346E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AF6D3A-AD66-1542-9D38-F4634C13A51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7BF097-5AFE-3447-809C-5E190D9F17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81849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BE95B5-9144-4447-893D-1C1240377C7A}" type="datetimeFigureOut">
              <a:rPr lang="en-US" smtClean="0"/>
              <a:t>11/12/2021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976DA2-74C2-0942-8EC1-B909DF1AFA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6326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322090" y="4456664"/>
            <a:ext cx="6462366" cy="4320540"/>
          </a:xfrm>
        </p:spPr>
        <p:txBody>
          <a:bodyPr>
            <a:noAutofit/>
          </a:bodyPr>
          <a:lstStyle/>
          <a:p>
            <a:pPr lvl="0"/>
            <a:endParaRPr lang="en-US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F2277D-4E65-471B-8FDC-312617F5EA89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5913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picture containing drawing&#10;&#10;Description automatically generated">
            <a:extLst>
              <a:ext uri="{FF2B5EF4-FFF2-40B4-BE49-F238E27FC236}">
                <a16:creationId xmlns:a16="http://schemas.microsoft.com/office/drawing/2014/main" id="{AB79084A-2375-446C-803B-D98146722F1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AED2DE1-CD92-D54D-95C5-5BDEECA1D1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03299" y="2796819"/>
            <a:ext cx="5919381" cy="1213050"/>
          </a:xfrm>
        </p:spPr>
        <p:txBody>
          <a:bodyPr>
            <a:no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presentation title</a:t>
            </a:r>
          </a:p>
        </p:txBody>
      </p:sp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ED4DD803-E558-9144-8986-8DB1EE1D03F9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2203299" y="4123739"/>
            <a:ext cx="5909954" cy="1078057"/>
          </a:xfrm>
          <a:prstGeom prst="rect">
            <a:avLst/>
          </a:prstGeom>
        </p:spPr>
        <p:txBody>
          <a:bodyPr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lang="en-US" sz="2000" b="1" i="0" kern="1200" baseline="0" dirty="0">
                <a:solidFill>
                  <a:schemeClr val="bg1"/>
                </a:solidFill>
                <a:latin typeface="Adobe Clean" panose="020B0503020404020204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presentation subtitle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8A77721-2719-4EF5-B587-B2A75D18036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2599" y="2904989"/>
            <a:ext cx="703952" cy="961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7721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ection Divider [EC]">
    <p:bg>
      <p:bgPr>
        <a:solidFill>
          <a:srgbClr val="FA0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80F40C7B-8B85-E841-951C-D0451CD79919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2185176" y="2866397"/>
            <a:ext cx="8857198" cy="139426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75000"/>
              </a:lnSpc>
              <a:buNone/>
              <a:defRPr sz="3600" b="1" i="0" baseline="0">
                <a:solidFill>
                  <a:schemeClr val="bg1"/>
                </a:solidFill>
                <a:latin typeface="Adobe Clean ExtraBold" panose="020B0503020404020204" pitchFamily="34" charset="0"/>
              </a:defRPr>
            </a:lvl1pPr>
          </a:lstStyle>
          <a:p>
            <a:pPr lvl="0"/>
            <a:r>
              <a:rPr lang="en-US"/>
              <a:t>Click to edit section divider 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A725D1-C29F-49B5-BD56-434229004C8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16535" y="2825114"/>
            <a:ext cx="616079" cy="554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8387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[White-A]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5C69EB3E-ED19-4474-8439-F48431B6290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80F40C7B-8B85-E841-951C-D0451CD79919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794788" y="2796819"/>
            <a:ext cx="5909954" cy="139426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75000"/>
              </a:lnSpc>
              <a:buNone/>
              <a:defRPr sz="3600" b="1" i="0" baseline="0">
                <a:solidFill>
                  <a:schemeClr val="accent6"/>
                </a:solidFill>
                <a:latin typeface="Adobe Clean ExtraBold" panose="020B0503020404020204" pitchFamily="34" charset="0"/>
              </a:defRPr>
            </a:lvl1pPr>
          </a:lstStyle>
          <a:p>
            <a:pPr lvl="0"/>
            <a:r>
              <a:rPr lang="en-US"/>
              <a:t>Click to edit section divider title</a:t>
            </a:r>
          </a:p>
        </p:txBody>
      </p:sp>
    </p:spTree>
    <p:extLst>
      <p:ext uri="{BB962C8B-B14F-4D97-AF65-F5344CB8AC3E}">
        <p14:creationId xmlns:p14="http://schemas.microsoft.com/office/powerpoint/2010/main" val="19121080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Divider [White-B]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DBCDD68E-6A21-4946-A44A-CB84F98FF14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80F40C7B-8B85-E841-951C-D0451CD79919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794788" y="2796819"/>
            <a:ext cx="5909954" cy="139426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75000"/>
              </a:lnSpc>
              <a:buNone/>
              <a:defRPr sz="3600" b="1" i="0" baseline="0">
                <a:solidFill>
                  <a:schemeClr val="accent6"/>
                </a:solidFill>
                <a:latin typeface="Adobe Clean ExtraBold" panose="020B0503020404020204" pitchFamily="34" charset="0"/>
              </a:defRPr>
            </a:lvl1pPr>
          </a:lstStyle>
          <a:p>
            <a:pPr lvl="0"/>
            <a:r>
              <a:rPr lang="en-US"/>
              <a:t>Click to edit section divider title</a:t>
            </a:r>
          </a:p>
        </p:txBody>
      </p:sp>
    </p:spTree>
    <p:extLst>
      <p:ext uri="{BB962C8B-B14F-4D97-AF65-F5344CB8AC3E}">
        <p14:creationId xmlns:p14="http://schemas.microsoft.com/office/powerpoint/2010/main" val="21872990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[Dark-A]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omputer&#10;&#10;Description automatically generated">
            <a:extLst>
              <a:ext uri="{FF2B5EF4-FFF2-40B4-BE49-F238E27FC236}">
                <a16:creationId xmlns:a16="http://schemas.microsoft.com/office/drawing/2014/main" id="{7AD3869F-D3E8-4162-AC9C-5E105DCDCD3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80F40C7B-8B85-E841-951C-D0451CD79919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794788" y="2796819"/>
            <a:ext cx="5909954" cy="139426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75000"/>
              </a:lnSpc>
              <a:buNone/>
              <a:defRPr sz="3600" b="1" i="0" baseline="0">
                <a:solidFill>
                  <a:schemeClr val="bg1"/>
                </a:solidFill>
                <a:latin typeface="Adobe Clean ExtraBold" panose="020B0503020404020204" pitchFamily="34" charset="0"/>
              </a:defRPr>
            </a:lvl1pPr>
          </a:lstStyle>
          <a:p>
            <a:pPr lvl="0"/>
            <a:r>
              <a:rPr lang="en-US"/>
              <a:t>Click to edit section divider title</a:t>
            </a:r>
          </a:p>
        </p:txBody>
      </p:sp>
    </p:spTree>
    <p:extLst>
      <p:ext uri="{BB962C8B-B14F-4D97-AF65-F5344CB8AC3E}">
        <p14:creationId xmlns:p14="http://schemas.microsoft.com/office/powerpoint/2010/main" val="32574696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Divider [Dark-B]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C1E84E48-4621-413D-8B33-D60987BD97E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80F40C7B-8B85-E841-951C-D0451CD79919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794788" y="2796819"/>
            <a:ext cx="5909954" cy="139426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75000"/>
              </a:lnSpc>
              <a:buNone/>
              <a:defRPr sz="3600" b="1" i="0" baseline="0">
                <a:solidFill>
                  <a:schemeClr val="bg1"/>
                </a:solidFill>
                <a:latin typeface="Adobe Clean ExtraBold" panose="020B0503020404020204" pitchFamily="34" charset="0"/>
              </a:defRPr>
            </a:lvl1pPr>
          </a:lstStyle>
          <a:p>
            <a:pPr lvl="0"/>
            <a:r>
              <a:rPr lang="en-US"/>
              <a:t>Click to edit section divider title</a:t>
            </a:r>
          </a:p>
        </p:txBody>
      </p:sp>
    </p:spTree>
    <p:extLst>
      <p:ext uri="{BB962C8B-B14F-4D97-AF65-F5344CB8AC3E}">
        <p14:creationId xmlns:p14="http://schemas.microsoft.com/office/powerpoint/2010/main" val="32159111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D86A6C-8376-1E41-BD5C-E20A76288A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312661"/>
            <a:ext cx="11494008" cy="646189"/>
          </a:xfrm>
        </p:spPr>
        <p:txBody>
          <a:bodyPr lIns="45720" rIns="4572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4B3472C-7D95-F84A-A3A5-3FF355EE73E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559241" y="6921699"/>
            <a:ext cx="632759" cy="267660"/>
          </a:xfrm>
        </p:spPr>
        <p:txBody>
          <a:bodyPr/>
          <a:lstStyle/>
          <a:p>
            <a:fld id="{8CB0EC54-4295-4C49-9904-62E624678780}" type="datetime1">
              <a:rPr lang="en-US" smtClean="0"/>
              <a:t>11/12/2021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5CF410-CCC2-8C42-B73A-A90343E15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Footer Goes Here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3CD366-50A2-F340-B9DD-C9E73E923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4ABF7-EC33-204F-A680-BCCE3CA2411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4EE18BCB-5B0C-CC43-82F4-E212011C84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91060" y="1394086"/>
            <a:ext cx="11521440" cy="4636008"/>
          </a:xfrm>
        </p:spPr>
        <p:txBody>
          <a:bodyPr lIns="45720" rIns="45720" anchor="t">
            <a:noAutofit/>
          </a:bodyPr>
          <a:lstStyle>
            <a:lvl1pPr marL="233363" indent="-233363">
              <a:lnSpc>
                <a:spcPct val="100000"/>
              </a:lnSpc>
              <a:buFont typeface="Arial" panose="020B0604020202020204" pitchFamily="34" charset="0"/>
              <a:buChar char="•"/>
              <a:defRPr/>
            </a:lvl1pPr>
            <a:lvl2pPr marL="690563" indent="-233363">
              <a:lnSpc>
                <a:spcPct val="100000"/>
              </a:lnSpc>
              <a:buFont typeface="Arial" panose="020B0604020202020204" pitchFamily="34" charset="0"/>
              <a:buChar char="•"/>
              <a:defRPr/>
            </a:lvl2pPr>
            <a:lvl3pPr marL="1147763" indent="-233363">
              <a:lnSpc>
                <a:spcPct val="100000"/>
              </a:lnSpc>
              <a:buFont typeface="Arial" panose="020B0604020202020204" pitchFamily="34" charset="0"/>
              <a:buChar char="•"/>
              <a:defRPr/>
            </a:lvl3pPr>
            <a:lvl4pPr marL="1604963" indent="-233363">
              <a:lnSpc>
                <a:spcPct val="100000"/>
              </a:lnSpc>
              <a:buFont typeface="Arial" panose="020B0604020202020204" pitchFamily="34" charset="0"/>
              <a:buChar char="•"/>
              <a:defRPr/>
            </a:lvl4pPr>
            <a:lvl5pPr marL="2062163" indent="-233363">
              <a:lnSpc>
                <a:spcPct val="100000"/>
              </a:lnSpc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08090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[Dark]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1EECCFEF-2E34-41AB-8DA0-38A34C0B151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C2C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BDB0B12-ED72-E742-A04D-80FB3DE67B12}"/>
              </a:ext>
            </a:extLst>
          </p:cNvPr>
          <p:cNvSpPr/>
          <p:nvPr userDrawn="1"/>
        </p:nvSpPr>
        <p:spPr>
          <a:xfrm>
            <a:off x="0" y="6446520"/>
            <a:ext cx="12192000" cy="4114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000D5AA-51AA-4615-B224-7F76F87AE24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79613" y="6578695"/>
            <a:ext cx="566079" cy="14713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1D86A6C-8376-1E41-BD5C-E20A76288A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060" y="312661"/>
            <a:ext cx="11498704" cy="64671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4B3472C-7D95-F84A-A3A5-3FF355EE73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A30E68-8AA3-4F04-9D54-83CA8C1FA3D2}" type="datetime1">
              <a:rPr lang="en-US" smtClean="0"/>
              <a:t>11/12/2021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5CF410-CCC2-8C42-B73A-A90343E15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Footer Goes Here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3CD366-50A2-F340-B9DD-C9E73E923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4ABF7-EC33-204F-A680-BCCE3CA2411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4EE18BCB-5B0C-CC43-82F4-E212011C84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91060" y="1394086"/>
            <a:ext cx="11498704" cy="4646950"/>
          </a:xfrm>
        </p:spPr>
        <p:txBody>
          <a:bodyPr anchor="t"/>
          <a:lstStyle>
            <a:lvl1pPr marL="233363" indent="-233363">
              <a:lnSpc>
                <a:spcPct val="100000"/>
              </a:lnSpc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1pPr>
            <a:lvl2pPr marL="690563" indent="-233363">
              <a:lnSpc>
                <a:spcPct val="100000"/>
              </a:lnSpc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2pPr>
            <a:lvl3pPr marL="1147763" indent="-233363">
              <a:lnSpc>
                <a:spcPct val="100000"/>
              </a:lnSpc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3pPr>
            <a:lvl4pPr marL="1604963" indent="-233363">
              <a:lnSpc>
                <a:spcPct val="100000"/>
              </a:lnSpc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4pPr>
            <a:lvl5pPr marL="2062163" indent="-233363">
              <a:lnSpc>
                <a:spcPct val="100000"/>
              </a:lnSpc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898F48D3-EC8B-4901-861B-167FE5EBECED}"/>
              </a:ext>
            </a:extLst>
          </p:cNvPr>
          <p:cNvSpPr txBox="1">
            <a:spLocks/>
          </p:cNvSpPr>
          <p:nvPr userDrawn="1"/>
        </p:nvSpPr>
        <p:spPr>
          <a:xfrm>
            <a:off x="9302847" y="6560363"/>
            <a:ext cx="2599605" cy="27432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400" kern="1200" baseline="0">
                <a:solidFill>
                  <a:srgbClr val="CFCFCE"/>
                </a:solidFill>
                <a:latin typeface="Adobe Clean ExtraBold" panose="020B05030204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baseline="0">
                <a:solidFill>
                  <a:srgbClr val="6E6E6E"/>
                </a:solidFill>
                <a:latin typeface="Adobe Clean" panose="020B0503020404020204" pitchFamily="34" charset="0"/>
              </a:rPr>
              <a:t>©2021 Adobe. All Rights Reserved. Adobe Confidential.</a:t>
            </a:r>
          </a:p>
        </p:txBody>
      </p:sp>
    </p:spTree>
    <p:extLst>
      <p:ext uri="{BB962C8B-B14F-4D97-AF65-F5344CB8AC3E}">
        <p14:creationId xmlns:p14="http://schemas.microsoft.com/office/powerpoint/2010/main" val="16269491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">
    <p:bg>
      <p:bgPr>
        <a:solidFill>
          <a:srgbClr val="FA0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57D1A37-D98F-8844-AF99-5DCC9E67473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605832" y="2759987"/>
            <a:ext cx="980335" cy="133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9420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07B56F46-A6CE-664B-A333-C2ABA8BB030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1559241" y="6921698"/>
            <a:ext cx="632759" cy="267660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800" b="0" i="0">
                <a:solidFill>
                  <a:srgbClr val="6E6E6E"/>
                </a:solidFill>
                <a:latin typeface="Adobe Clean" panose="020B0503020404020204" pitchFamily="34" charset="0"/>
              </a:defRPr>
            </a:lvl1pPr>
          </a:lstStyle>
          <a:p>
            <a:fld id="{C13374DE-F523-4144-90A2-C47F06AF466D}" type="datetime1">
              <a:rPr lang="en-US" smtClean="0"/>
              <a:t>11/12/2021</a:t>
            </a:fld>
            <a:endParaRPr 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EE3A79FF-5E5A-2542-8EE6-C0AC5DC24E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344499" y="6560363"/>
            <a:ext cx="4348378" cy="267660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lnSpc>
                <a:spcPct val="100000"/>
              </a:lnSpc>
              <a:defRPr sz="800" b="0" i="0">
                <a:solidFill>
                  <a:srgbClr val="6E6E6E"/>
                </a:solidFill>
                <a:latin typeface="Adobe Clean" panose="020B0503020404020204" pitchFamily="34" charset="0"/>
              </a:defRPr>
            </a:lvl1pPr>
          </a:lstStyle>
          <a:p>
            <a:r>
              <a:rPr lang="en-US"/>
              <a:t>Footer Goes Here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40984DC9-2E6F-4F4D-995A-3BDA04912A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895407" y="6560363"/>
            <a:ext cx="401186" cy="267660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ctr">
              <a:defRPr sz="800" b="0" i="0">
                <a:solidFill>
                  <a:schemeClr val="tx1">
                    <a:tint val="75000"/>
                  </a:schemeClr>
                </a:solidFill>
                <a:latin typeface="Adobe Clean" panose="020B0503020404020204" pitchFamily="34" charset="0"/>
              </a:defRPr>
            </a:lvl1pPr>
          </a:lstStyle>
          <a:p>
            <a:fld id="{2D54ABF7-EC33-204F-A680-BCCE3CA2411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Placeholder 4">
            <a:extLst>
              <a:ext uri="{FF2B5EF4-FFF2-40B4-BE49-F238E27FC236}">
                <a16:creationId xmlns:a16="http://schemas.microsoft.com/office/drawing/2014/main" id="{353DCA3C-5094-B14F-B080-18DFB21FDC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050" y="312660"/>
            <a:ext cx="11494008" cy="647458"/>
          </a:xfrm>
          <a:prstGeom prst="rect">
            <a:avLst/>
          </a:prstGeom>
        </p:spPr>
        <p:txBody>
          <a:bodyPr vert="horz" lIns="45720" tIns="45720" rIns="45720" bIns="4572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B4EB161B-A0C5-1C48-A3B3-3D947E982D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2612" y="1401699"/>
            <a:ext cx="11518083" cy="4632976"/>
          </a:xfrm>
          <a:prstGeom prst="rect">
            <a:avLst/>
          </a:prstGeom>
        </p:spPr>
        <p:txBody>
          <a:bodyPr vert="horz" lIns="45720" tIns="45720" rIns="4572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1DD2B9E-6BA2-414A-A3E6-165875CDED83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378923" y="6578695"/>
            <a:ext cx="566078" cy="147131"/>
          </a:xfrm>
          <a:prstGeom prst="rect">
            <a:avLst/>
          </a:prstGeom>
        </p:spPr>
      </p:pic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A3C8BD2E-F820-48C1-9E0B-681BB0E8517D}"/>
              </a:ext>
            </a:extLst>
          </p:cNvPr>
          <p:cNvSpPr txBox="1">
            <a:spLocks/>
          </p:cNvSpPr>
          <p:nvPr userDrawn="1"/>
        </p:nvSpPr>
        <p:spPr>
          <a:xfrm>
            <a:off x="9302847" y="6560363"/>
            <a:ext cx="2599605" cy="27432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400" kern="1200" baseline="0">
                <a:solidFill>
                  <a:srgbClr val="CFCFCE"/>
                </a:solidFill>
                <a:latin typeface="Adobe Clean ExtraBold" panose="020B05030204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baseline="0">
                <a:solidFill>
                  <a:srgbClr val="6E6E6E"/>
                </a:solidFill>
                <a:latin typeface="Adobe Clean" panose="020B0503020404020204" pitchFamily="34" charset="0"/>
              </a:rPr>
              <a:t>©2021 Adobe. All Rights Reserved. Adobe Confidential.</a:t>
            </a:r>
          </a:p>
        </p:txBody>
      </p:sp>
    </p:spTree>
    <p:extLst>
      <p:ext uri="{BB962C8B-B14F-4D97-AF65-F5344CB8AC3E}">
        <p14:creationId xmlns:p14="http://schemas.microsoft.com/office/powerpoint/2010/main" val="35142076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28" r:id="rId2"/>
    <p:sldLayoutId id="2147483719" r:id="rId3"/>
    <p:sldLayoutId id="2147483724" r:id="rId4"/>
    <p:sldLayoutId id="2147483720" r:id="rId5"/>
    <p:sldLayoutId id="2147483725" r:id="rId6"/>
    <p:sldLayoutId id="2147483721" r:id="rId7"/>
    <p:sldLayoutId id="2147483722" r:id="rId8"/>
    <p:sldLayoutId id="2147483723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0" i="0" kern="1200">
          <a:solidFill>
            <a:srgbClr val="FA0F00"/>
          </a:solidFill>
          <a:latin typeface="Adobe Clean ExtraBold" panose="020B0503020404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800"/>
        </a:spcBef>
        <a:buSzPct val="70000"/>
        <a:buFont typeface="Arial" panose="020B0604020202020204" pitchFamily="34" charset="0"/>
        <a:buChar char="•"/>
        <a:defRPr sz="2200" b="0" i="0" kern="1200">
          <a:solidFill>
            <a:schemeClr val="tx1"/>
          </a:solidFill>
          <a:latin typeface="Adobe Clean SemiLight" panose="020B0403020404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1800"/>
        </a:spcBef>
        <a:buSzPct val="70000"/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Adobe Clean SemiLight" panose="020B0403020404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1800"/>
        </a:spcBef>
        <a:buSzPct val="70000"/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dobe Clean SemiLight" panose="020B0403020404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1800"/>
        </a:spcBef>
        <a:buSzPct val="70000"/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Adobe Clean SemiLight" panose="020B0403020404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1800"/>
        </a:spcBef>
        <a:buSzPct val="70000"/>
        <a:buFont typeface="Arial" panose="020B0604020202020204" pitchFamily="34" charset="0"/>
        <a:buChar char="•"/>
        <a:defRPr sz="1400" b="0" i="0" kern="1200">
          <a:solidFill>
            <a:schemeClr val="tx1"/>
          </a:solidFill>
          <a:latin typeface="Adobe Clean SemiLight" panose="020B0403020404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604">
          <p15:clr>
            <a:srgbClr val="F26B43"/>
          </p15:clr>
        </p15:guide>
        <p15:guide id="2" orient="horz" pos="4055">
          <p15:clr>
            <a:srgbClr val="F26B43"/>
          </p15:clr>
        </p15:guide>
        <p15:guide id="3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experienceleague.adobe.com/docs/audience-manager/user-guide/implementation-integration-guides/implement-audience-manager.html?lang=it" TargetMode="External"/><Relationship Id="rId3" Type="http://schemas.openxmlformats.org/officeDocument/2006/relationships/image" Target="../media/image24.svg"/><Relationship Id="rId7" Type="http://schemas.openxmlformats.org/officeDocument/2006/relationships/image" Target="../media/image28.svg"/><Relationship Id="rId12" Type="http://schemas.openxmlformats.org/officeDocument/2006/relationships/hyperlink" Target="https://experienceleaguecommunities.adobe.com/t5/adobe-audience-manager/ct-p/adobe-audience-manager-community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11" Type="http://schemas.openxmlformats.org/officeDocument/2006/relationships/hyperlink" Target="https://exchange.adobe.com/experiencecloud.audience-manager.html#product" TargetMode="External"/><Relationship Id="rId5" Type="http://schemas.openxmlformats.org/officeDocument/2006/relationships/image" Target="../media/image26.svg"/><Relationship Id="rId10" Type="http://schemas.openxmlformats.org/officeDocument/2006/relationships/hyperlink" Target="https://experienceleague.adobe.com/docs/audience-manager.html?lang=it" TargetMode="External"/><Relationship Id="rId4" Type="http://schemas.openxmlformats.org/officeDocument/2006/relationships/image" Target="../media/image25.png"/><Relationship Id="rId9" Type="http://schemas.openxmlformats.org/officeDocument/2006/relationships/hyperlink" Target="https://experienceleague.adobe.com/?lang=it&amp;support-solution=General#recommended/solutions/audience-manager" TargetMode="Externa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hyperlink" Target="https://experienceleaguecommunities.adobe.com/t5/adobe-target/ct-p/adobe-target-community" TargetMode="External"/><Relationship Id="rId7" Type="http://schemas.openxmlformats.org/officeDocument/2006/relationships/image" Target="../media/image29.png"/><Relationship Id="rId12" Type="http://schemas.openxmlformats.org/officeDocument/2006/relationships/image" Target="../media/image34.svg"/><Relationship Id="rId2" Type="http://schemas.openxmlformats.org/officeDocument/2006/relationships/hyperlink" Target="https://experienceleague.adobe.com/docs/target/using/implement-target/implementing-target.html?lang=it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experienceleague.adobe.com/docs/target.html?lang=it" TargetMode="External"/><Relationship Id="rId11" Type="http://schemas.openxmlformats.org/officeDocument/2006/relationships/image" Target="../media/image33.png"/><Relationship Id="rId5" Type="http://schemas.openxmlformats.org/officeDocument/2006/relationships/hyperlink" Target="https://exchange.adobe.com/experiencecloud.adobetarget.html" TargetMode="External"/><Relationship Id="rId10" Type="http://schemas.openxmlformats.org/officeDocument/2006/relationships/image" Target="../media/image32.svg"/><Relationship Id="rId4" Type="http://schemas.openxmlformats.org/officeDocument/2006/relationships/hyperlink" Target="https://experienceleague.adobe.com/?lang=it&amp;support-solution=Analytics#recommended/solutions/target" TargetMode="External"/><Relationship Id="rId9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experienceleague.adobe.com/docs/experience-manager-learn/assets/overview.html?lang=it" TargetMode="External"/><Relationship Id="rId13" Type="http://schemas.openxmlformats.org/officeDocument/2006/relationships/image" Target="../media/image36.svg"/><Relationship Id="rId18" Type="http://schemas.openxmlformats.org/officeDocument/2006/relationships/image" Target="../media/image41.png"/><Relationship Id="rId3" Type="http://schemas.openxmlformats.org/officeDocument/2006/relationships/hyperlink" Target="https://experienceleague.adobe.com/?lang=it&amp;support-solution=Analytics#recommended/solutions/experience-manager" TargetMode="External"/><Relationship Id="rId21" Type="http://schemas.openxmlformats.org/officeDocument/2006/relationships/image" Target="../media/image44.svg"/><Relationship Id="rId7" Type="http://schemas.openxmlformats.org/officeDocument/2006/relationships/hyperlink" Target="https://experienceleague.adobe.com/docs/experience-manager-learn/getting-started-wknd-tutorial-develop/overview.html?lang=it" TargetMode="External"/><Relationship Id="rId12" Type="http://schemas.openxmlformats.org/officeDocument/2006/relationships/image" Target="../media/image35.png"/><Relationship Id="rId17" Type="http://schemas.openxmlformats.org/officeDocument/2006/relationships/image" Target="../media/image40.svg"/><Relationship Id="rId2" Type="http://schemas.openxmlformats.org/officeDocument/2006/relationships/hyperlink" Target="https://experienceleaguecommunities.adobe.com/t5/adobe-experience-manager/ct-p/adobe-experience-manager-community" TargetMode="External"/><Relationship Id="rId16" Type="http://schemas.openxmlformats.org/officeDocument/2006/relationships/image" Target="../media/image39.png"/><Relationship Id="rId20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helpx.adobe.com/it/security/products/experience-manager.html" TargetMode="External"/><Relationship Id="rId11" Type="http://schemas.openxmlformats.org/officeDocument/2006/relationships/hyperlink" Target="https://experienceleague.adobe.com/docs/experience-manager-cloud-service/landing/home.html?lang=it" TargetMode="External"/><Relationship Id="rId5" Type="http://schemas.openxmlformats.org/officeDocument/2006/relationships/hyperlink" Target="https://helpx.adobe.com/experience-manager/kt/eseminars/ask-the-expert/atace-index.html" TargetMode="External"/><Relationship Id="rId15" Type="http://schemas.openxmlformats.org/officeDocument/2006/relationships/image" Target="../media/image38.svg"/><Relationship Id="rId10" Type="http://schemas.openxmlformats.org/officeDocument/2006/relationships/hyperlink" Target="https://experienceleague.adobe.com/docs/experience-manager-cloud-service/overview/home.html?lang=it" TargetMode="External"/><Relationship Id="rId19" Type="http://schemas.openxmlformats.org/officeDocument/2006/relationships/image" Target="../media/image42.svg"/><Relationship Id="rId4" Type="http://schemas.openxmlformats.org/officeDocument/2006/relationships/hyperlink" Target="https://experienceleague.adobe.com/docs/experience-manager-core-components/using/introduction.html?lang=it" TargetMode="External"/><Relationship Id="rId9" Type="http://schemas.openxmlformats.org/officeDocument/2006/relationships/hyperlink" Target="https://experienceleague.adobe.com/docs/experience-manager-learn/forms/overview.html?lang=it" TargetMode="External"/><Relationship Id="rId14" Type="http://schemas.openxmlformats.org/officeDocument/2006/relationships/image" Target="../media/image37.png"/><Relationship Id="rId22" Type="http://schemas.openxmlformats.org/officeDocument/2006/relationships/hyperlink" Target="https://experienceleague.adobe.com/docs/experience-manager-cloud-service.html?lang=it" TargetMode="Externa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exchange.adobe.com/experiencecloud.campaign.html#product" TargetMode="External"/><Relationship Id="rId13" Type="http://schemas.openxmlformats.org/officeDocument/2006/relationships/image" Target="../media/image49.png"/><Relationship Id="rId3" Type="http://schemas.openxmlformats.org/officeDocument/2006/relationships/hyperlink" Target="https://experienceleaguecommunities.adobe.com/t5/adobe-campaign-classic/ct-p/adobe-campaign-classic-community" TargetMode="External"/><Relationship Id="rId7" Type="http://schemas.openxmlformats.org/officeDocument/2006/relationships/hyperlink" Target="https://experienceleague.adobe.com/docs/campaign-standard.html?lang=it" TargetMode="External"/><Relationship Id="rId12" Type="http://schemas.openxmlformats.org/officeDocument/2006/relationships/image" Target="../media/image48.svg"/><Relationship Id="rId2" Type="http://schemas.openxmlformats.org/officeDocument/2006/relationships/hyperlink" Target="https://experienceleague.adobe.com/docs/campaign-classic/using/campaign-classic-home.html?lang=it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experienceleaguecommunities.adobe.com/t5/adobe-campaign-standard/ct-p/adobe-campaign-standard-community" TargetMode="External"/><Relationship Id="rId11" Type="http://schemas.openxmlformats.org/officeDocument/2006/relationships/image" Target="../media/image47.png"/><Relationship Id="rId5" Type="http://schemas.openxmlformats.org/officeDocument/2006/relationships/hyperlink" Target="https://experienceleague.adobe.com/docs/campaign-standard/using/campaign-standard-home.html?lang=it" TargetMode="External"/><Relationship Id="rId10" Type="http://schemas.openxmlformats.org/officeDocument/2006/relationships/image" Target="../media/image46.svg"/><Relationship Id="rId4" Type="http://schemas.openxmlformats.org/officeDocument/2006/relationships/hyperlink" Target="https://experienceleague.adobe.com/docs/campaign-classic.html?lang=it" TargetMode="External"/><Relationship Id="rId9" Type="http://schemas.openxmlformats.org/officeDocument/2006/relationships/image" Target="../media/image45.png"/><Relationship Id="rId14" Type="http://schemas.openxmlformats.org/officeDocument/2006/relationships/image" Target="../media/image50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svg"/><Relationship Id="rId3" Type="http://schemas.openxmlformats.org/officeDocument/2006/relationships/hyperlink" Target="https://experienceleaguecommunities.adobe.com/t5/adobe-experience-platform/ct-p/adobe-experience-platform-community" TargetMode="External"/><Relationship Id="rId7" Type="http://schemas.openxmlformats.org/officeDocument/2006/relationships/image" Target="../media/image53.png"/><Relationship Id="rId12" Type="http://schemas.openxmlformats.org/officeDocument/2006/relationships/hyperlink" Target="https://experienceleague.adobe.com/docs/customer-one/using/home.html?lang=it" TargetMode="External"/><Relationship Id="rId2" Type="http://schemas.openxmlformats.org/officeDocument/2006/relationships/hyperlink" Target="https://experienceleague.adobe.com/docs/experience-platform.html?lang=it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svg"/><Relationship Id="rId11" Type="http://schemas.openxmlformats.org/officeDocument/2006/relationships/hyperlink" Target="https://exchange.adobe.com/experiencecloud.experience-platform-launch.html#product" TargetMode="External"/><Relationship Id="rId5" Type="http://schemas.openxmlformats.org/officeDocument/2006/relationships/image" Target="../media/image51.png"/><Relationship Id="rId10" Type="http://schemas.openxmlformats.org/officeDocument/2006/relationships/image" Target="../media/image56.svg"/><Relationship Id="rId4" Type="http://schemas.openxmlformats.org/officeDocument/2006/relationships/hyperlink" Target="https://experienceleague.adobe.com/?lang=it&amp;support-solution=General#recommended/solutions/experience-platform" TargetMode="External"/><Relationship Id="rId9" Type="http://schemas.openxmlformats.org/officeDocument/2006/relationships/image" Target="../media/image5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hyperlink" Target="https://experienceleague.adobe.com/?support-solution=Primetime&amp;lang=it#support" TargetMode="External"/><Relationship Id="rId7" Type="http://schemas.openxmlformats.org/officeDocument/2006/relationships/image" Target="../media/image60.svg"/><Relationship Id="rId2" Type="http://schemas.openxmlformats.org/officeDocument/2006/relationships/hyperlink" Target="https://experienceleague.adobe.com/docs/primetime.html?lang=it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5" Type="http://schemas.openxmlformats.org/officeDocument/2006/relationships/image" Target="../media/image58.svg"/><Relationship Id="rId4" Type="http://schemas.openxmlformats.org/officeDocument/2006/relationships/image" Target="../media/image57.png"/><Relationship Id="rId9" Type="http://schemas.openxmlformats.org/officeDocument/2006/relationships/image" Target="../media/image62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hyperlink" Target="https://experienceleague.adobe.com/docs/marketo/using/home.html?lang=it" TargetMode="External"/><Relationship Id="rId7" Type="http://schemas.openxmlformats.org/officeDocument/2006/relationships/hyperlink" Target="https://nation.marketo.com/t5/knowledgebase/tkb-p/support_solutions-documents" TargetMode="External"/><Relationship Id="rId12" Type="http://schemas.openxmlformats.org/officeDocument/2006/relationships/hyperlink" Target="https://exchange.adobe.com/experiencecloud.marketo-engage.html#product" TargetMode="External"/><Relationship Id="rId2" Type="http://schemas.openxmlformats.org/officeDocument/2006/relationships/hyperlink" Target="https://nation.marketo.com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nation.marketo.com/t5/support/ct-p/Support" TargetMode="External"/><Relationship Id="rId11" Type="http://schemas.openxmlformats.org/officeDocument/2006/relationships/image" Target="../media/image66.svg"/><Relationship Id="rId5" Type="http://schemas.openxmlformats.org/officeDocument/2006/relationships/image" Target="../media/image64.svg"/><Relationship Id="rId10" Type="http://schemas.openxmlformats.org/officeDocument/2006/relationships/image" Target="../media/image65.png"/><Relationship Id="rId4" Type="http://schemas.openxmlformats.org/officeDocument/2006/relationships/image" Target="../media/image63.png"/><Relationship Id="rId9" Type="http://schemas.openxmlformats.org/officeDocument/2006/relationships/image" Target="../media/image62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s://experienceleague.adobe.com/docs/commerce.html?lang=it" TargetMode="External"/><Relationship Id="rId13" Type="http://schemas.openxmlformats.org/officeDocument/2006/relationships/hyperlink" Target="https://support.magento.com/hc/en-us/" TargetMode="External"/><Relationship Id="rId3" Type="http://schemas.openxmlformats.org/officeDocument/2006/relationships/hyperlink" Target="https://support.magento.com/hc/en-us" TargetMode="External"/><Relationship Id="rId7" Type="http://schemas.openxmlformats.org/officeDocument/2006/relationships/hyperlink" Target="https://exchange.adobe.com/experiencecloud.commerce-cloud.html#product" TargetMode="External"/><Relationship Id="rId12" Type="http://schemas.openxmlformats.org/officeDocument/2006/relationships/image" Target="../media/image70.svg"/><Relationship Id="rId2" Type="http://schemas.openxmlformats.org/officeDocument/2006/relationships/hyperlink" Target="https://devdocs.magento.com/guides/v2.4/install-gde/install-flow-diagram.html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community.magento.com" TargetMode="External"/><Relationship Id="rId11" Type="http://schemas.openxmlformats.org/officeDocument/2006/relationships/image" Target="../media/image69.png"/><Relationship Id="rId5" Type="http://schemas.openxmlformats.org/officeDocument/2006/relationships/image" Target="../media/image68.svg"/><Relationship Id="rId10" Type="http://schemas.openxmlformats.org/officeDocument/2006/relationships/image" Target="../media/image40.svg"/><Relationship Id="rId4" Type="http://schemas.openxmlformats.org/officeDocument/2006/relationships/image" Target="../media/image67.png"/><Relationship Id="rId9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svg"/><Relationship Id="rId13" Type="http://schemas.openxmlformats.org/officeDocument/2006/relationships/image" Target="../media/image40.svg"/><Relationship Id="rId3" Type="http://schemas.openxmlformats.org/officeDocument/2006/relationships/hyperlink" Target="https://one.workfront.com/s/getting-started" TargetMode="External"/><Relationship Id="rId7" Type="http://schemas.openxmlformats.org/officeDocument/2006/relationships/image" Target="../media/image71.png"/><Relationship Id="rId12" Type="http://schemas.openxmlformats.org/officeDocument/2006/relationships/image" Target="../media/image39.png"/><Relationship Id="rId2" Type="http://schemas.openxmlformats.org/officeDocument/2006/relationships/hyperlink" Target="https://one.workfront.com/s/document-item?bundleId=workfront-classic&amp;topicId=Content%2FAdministration_and_Setup%2F_administration-and-setup.htm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one.workfront.com/s/documentation-classic" TargetMode="External"/><Relationship Id="rId11" Type="http://schemas.openxmlformats.org/officeDocument/2006/relationships/hyperlink" Target="https://one.workfront.com/s/support" TargetMode="External"/><Relationship Id="rId5" Type="http://schemas.openxmlformats.org/officeDocument/2006/relationships/hyperlink" Target="https://exchange.adobe.com/experiencecloud.workfront.html#product" TargetMode="External"/><Relationship Id="rId10" Type="http://schemas.openxmlformats.org/officeDocument/2006/relationships/image" Target="../media/image70.svg"/><Relationship Id="rId4" Type="http://schemas.openxmlformats.org/officeDocument/2006/relationships/hyperlink" Target="https://one.workfront.com/s/community" TargetMode="External"/><Relationship Id="rId9" Type="http://schemas.openxmlformats.org/officeDocument/2006/relationships/image" Target="../media/image6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svg"/><Relationship Id="rId3" Type="http://schemas.openxmlformats.org/officeDocument/2006/relationships/hyperlink" Target="https://experienceleaguecommunities.adobe.com/t5/adobe-advertising-cloud/ct-p/adobe-advertising-cloud-community" TargetMode="External"/><Relationship Id="rId7" Type="http://schemas.openxmlformats.org/officeDocument/2006/relationships/image" Target="../media/image75.png"/><Relationship Id="rId2" Type="http://schemas.openxmlformats.org/officeDocument/2006/relationships/hyperlink" Target="https://exchange.adobe.com/experiencecloud.advertising-cloud.html#product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svg"/><Relationship Id="rId5" Type="http://schemas.openxmlformats.org/officeDocument/2006/relationships/image" Target="../media/image73.png"/><Relationship Id="rId10" Type="http://schemas.openxmlformats.org/officeDocument/2006/relationships/image" Target="../media/image78.svg"/><Relationship Id="rId4" Type="http://schemas.openxmlformats.org/officeDocument/2006/relationships/hyperlink" Target="https://experienceleague.adobe.com/docs/advertising-cloud.html?lang=it" TargetMode="External"/><Relationship Id="rId9" Type="http://schemas.openxmlformats.org/officeDocument/2006/relationships/image" Target="../media/image7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hyperlink" Target="https://adminconsole.adobe.com/" TargetMode="Externa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helpx.adobe.com/it/support/programs/enterprise-support-programs/premier-support-business.html" TargetMode="External"/><Relationship Id="rId4" Type="http://schemas.openxmlformats.org/officeDocument/2006/relationships/image" Target="../media/image8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" Target="slide7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hyperlink" Target="https://experienceleague.adobe.com/?Solution=Experience+Platform&amp;support-solution=General&amp;lang=it#support" TargetMode="Externa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adobeprimetime.zendesk.com" TargetMode="External"/><Relationship Id="rId2" Type="http://schemas.openxmlformats.org/officeDocument/2006/relationships/hyperlink" Target="https://experienceleague.adobe.com/?Solution=Experience+Platform&amp;support-solution=General&amp;lang=it#support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hyperlink" Target="https://account.magento.com/customer/account/login/referer/aHR0cHM6Ly9hY2NvdW50Lm1hZ2VudG8uY29tL3plbmRlc2svbG9naW4vaW5kZXgvP2JyYW5kX2lkPTExNDA5NDUxOTMxNCZsb2NhbGVfaWQ9MSZyZXR1cm5fdG89aHR0cHMlM0ElMkYlMkZzdXBwb3J0Lm1hZ2VudG8uY29tJTJGaGMlMkZlbi11cyZ0aW1lc3RhbXA9MTYzMTIxNzMyNA%2C%2C/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support.magento.com/" TargetMode="External"/><Relationship Id="rId2" Type="http://schemas.openxmlformats.org/officeDocument/2006/relationships/hyperlink" Target="https://experienceleague.adobe.com/?Solution=Experience+Platform&amp;support-solution=General&amp;lang=it#support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hyperlink" Target="https://account.magento.com/customer/account/login/referer/aHR0cHM6Ly9hY2NvdW50Lm1hZ2VudG8uY29tL3plbmRlc2svbG9naW4vaW5kZXgvP2JyYW5kX2lkPTExNDA5NDUxOTMxNCZsb2NhbGVfaWQ9MSZyZXR1cm5fdG89aHR0cHMlM0ElMkYlMkZzdXBwb3J0Lm1hZ2VudG8uY29tJTJGaGMlMkZlbi11cyZ0aW1lc3RhbXA9MTYzMTIxNzMyNA%2C%2C/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nation.marketo.com/t5/product-blogs/how-to-use-the-support-portal/ba-p/297884" TargetMode="External"/><Relationship Id="rId2" Type="http://schemas.openxmlformats.org/officeDocument/2006/relationships/hyperlink" Target="https://nation.marketo.com/t5/support/ct-p/Support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svg"/><Relationship Id="rId3" Type="http://schemas.openxmlformats.org/officeDocument/2006/relationships/hyperlink" Target="https://experienceleague.adobe.com/?support-solution=General#support" TargetMode="External"/><Relationship Id="rId7" Type="http://schemas.openxmlformats.org/officeDocument/2006/relationships/image" Target="../media/image91.png"/><Relationship Id="rId2" Type="http://schemas.openxmlformats.org/officeDocument/2006/relationships/hyperlink" Target="https://experienceleague.adobe.com/?support-solution=General&amp;lang=it#support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0.svg"/><Relationship Id="rId5" Type="http://schemas.openxmlformats.org/officeDocument/2006/relationships/image" Target="../media/image89.png"/><Relationship Id="rId10" Type="http://schemas.openxmlformats.org/officeDocument/2006/relationships/image" Target="../media/image94.svg"/><Relationship Id="rId4" Type="http://schemas.openxmlformats.org/officeDocument/2006/relationships/hyperlink" Target="https://helpx.adobe.com/it/contact/dma-external/DMACustomeCareRegionalPhoneNumbers.html" TargetMode="External"/><Relationship Id="rId9" Type="http://schemas.openxmlformats.org/officeDocument/2006/relationships/image" Target="../media/image93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13" Type="http://schemas.openxmlformats.org/officeDocument/2006/relationships/image" Target="../media/image102.svg"/><Relationship Id="rId3" Type="http://schemas.openxmlformats.org/officeDocument/2006/relationships/hyperlink" Target="https://www.adobe.com/subscription/priority-product-update.html" TargetMode="External"/><Relationship Id="rId7" Type="http://schemas.openxmlformats.org/officeDocument/2006/relationships/image" Target="../media/image96.svg"/><Relationship Id="rId12" Type="http://schemas.openxmlformats.org/officeDocument/2006/relationships/image" Target="../media/image101.png"/><Relationship Id="rId2" Type="http://schemas.openxmlformats.org/officeDocument/2006/relationships/hyperlink" Target="https://experienceleague.adobe.com/?support-solution=General&amp;lang=it#home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5.png"/><Relationship Id="rId11" Type="http://schemas.openxmlformats.org/officeDocument/2006/relationships/image" Target="../media/image100.svg"/><Relationship Id="rId5" Type="http://schemas.openxmlformats.org/officeDocument/2006/relationships/hyperlink" Target="https://experienceleague.adobe.com/docs/release-notes/experience-cloud/current.html?lang=it" TargetMode="External"/><Relationship Id="rId10" Type="http://schemas.openxmlformats.org/officeDocument/2006/relationships/image" Target="../media/image99.png"/><Relationship Id="rId4" Type="http://schemas.openxmlformats.org/officeDocument/2006/relationships/hyperlink" Target="https://www.adobe.com/subscription/adbeSecurityNotifications.html" TargetMode="External"/><Relationship Id="rId9" Type="http://schemas.openxmlformats.org/officeDocument/2006/relationships/image" Target="../media/image98.sv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13" Type="http://schemas.openxmlformats.org/officeDocument/2006/relationships/image" Target="../media/image113.svg"/><Relationship Id="rId3" Type="http://schemas.openxmlformats.org/officeDocument/2006/relationships/image" Target="../media/image103.png"/><Relationship Id="rId7" Type="http://schemas.openxmlformats.org/officeDocument/2006/relationships/image" Target="../media/image107.png"/><Relationship Id="rId12" Type="http://schemas.openxmlformats.org/officeDocument/2006/relationships/image" Target="../media/image112.png"/><Relationship Id="rId17" Type="http://schemas.openxmlformats.org/officeDocument/2006/relationships/image" Target="../media/image117.png"/><Relationship Id="rId2" Type="http://schemas.openxmlformats.org/officeDocument/2006/relationships/hyperlink" Target="https://experienceleague.adobe.com/?lang=it#home" TargetMode="External"/><Relationship Id="rId16" Type="http://schemas.openxmlformats.org/officeDocument/2006/relationships/image" Target="../media/image1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6.png"/><Relationship Id="rId11" Type="http://schemas.openxmlformats.org/officeDocument/2006/relationships/image" Target="../media/image111.svg"/><Relationship Id="rId5" Type="http://schemas.openxmlformats.org/officeDocument/2006/relationships/image" Target="../media/image105.svg"/><Relationship Id="rId15" Type="http://schemas.openxmlformats.org/officeDocument/2006/relationships/image" Target="../media/image115.png"/><Relationship Id="rId10" Type="http://schemas.openxmlformats.org/officeDocument/2006/relationships/image" Target="../media/image110.png"/><Relationship Id="rId4" Type="http://schemas.openxmlformats.org/officeDocument/2006/relationships/image" Target="../media/image104.png"/><Relationship Id="rId9" Type="http://schemas.openxmlformats.org/officeDocument/2006/relationships/image" Target="../media/image109.png"/><Relationship Id="rId14" Type="http://schemas.openxmlformats.org/officeDocument/2006/relationships/image" Target="../media/image114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dobe.com/it/experience-cloud.html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hyperlink" Target="https://experienceleague.adobe.com/docs/home-tutorials.html?lang=it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svg"/><Relationship Id="rId3" Type="http://schemas.openxmlformats.org/officeDocument/2006/relationships/image" Target="../media/image118.png"/><Relationship Id="rId7" Type="http://schemas.openxmlformats.org/officeDocument/2006/relationships/image" Target="../media/image122.png"/><Relationship Id="rId2" Type="http://schemas.openxmlformats.org/officeDocument/2006/relationships/hyperlink" Target="https://adobe.ly/businesssupport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1.svg"/><Relationship Id="rId5" Type="http://schemas.openxmlformats.org/officeDocument/2006/relationships/image" Target="../media/image120.png"/><Relationship Id="rId10" Type="http://schemas.openxmlformats.org/officeDocument/2006/relationships/image" Target="../media/image125.svg"/><Relationship Id="rId4" Type="http://schemas.openxmlformats.org/officeDocument/2006/relationships/image" Target="../media/image119.svg"/><Relationship Id="rId9" Type="http://schemas.openxmlformats.org/officeDocument/2006/relationships/image" Target="../media/image124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svg"/><Relationship Id="rId3" Type="http://schemas.openxmlformats.org/officeDocument/2006/relationships/image" Target="../media/image118.png"/><Relationship Id="rId7" Type="http://schemas.openxmlformats.org/officeDocument/2006/relationships/image" Target="../media/image122.png"/><Relationship Id="rId2" Type="http://schemas.openxmlformats.org/officeDocument/2006/relationships/hyperlink" Target="https://adobe.ly/enterprisesupport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1.svg"/><Relationship Id="rId5" Type="http://schemas.openxmlformats.org/officeDocument/2006/relationships/image" Target="../media/image120.png"/><Relationship Id="rId10" Type="http://schemas.openxmlformats.org/officeDocument/2006/relationships/image" Target="../media/image125.svg"/><Relationship Id="rId4" Type="http://schemas.openxmlformats.org/officeDocument/2006/relationships/image" Target="../media/image119.svg"/><Relationship Id="rId9" Type="http://schemas.openxmlformats.org/officeDocument/2006/relationships/image" Target="../media/image124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svg"/><Relationship Id="rId3" Type="http://schemas.openxmlformats.org/officeDocument/2006/relationships/image" Target="../media/image118.png"/><Relationship Id="rId7" Type="http://schemas.openxmlformats.org/officeDocument/2006/relationships/image" Target="../media/image122.png"/><Relationship Id="rId2" Type="http://schemas.openxmlformats.org/officeDocument/2006/relationships/hyperlink" Target="https://adobe.ly/elitesupport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1.svg"/><Relationship Id="rId5" Type="http://schemas.openxmlformats.org/officeDocument/2006/relationships/image" Target="../media/image120.png"/><Relationship Id="rId10" Type="http://schemas.openxmlformats.org/officeDocument/2006/relationships/image" Target="../media/image125.svg"/><Relationship Id="rId4" Type="http://schemas.openxmlformats.org/officeDocument/2006/relationships/image" Target="../media/image119.svg"/><Relationship Id="rId9" Type="http://schemas.openxmlformats.org/officeDocument/2006/relationships/image" Target="../media/image12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experienceleague.adobe.com/?support-solution=Experience+Manager&amp;lang=it#support" TargetMode="External"/><Relationship Id="rId2" Type="http://schemas.openxmlformats.org/officeDocument/2006/relationships/hyperlink" Target="experienceleague.adobe.com/?lang=it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status.adobe.com/experience_cloud" TargetMode="External"/><Relationship Id="rId5" Type="http://schemas.openxmlformats.org/officeDocument/2006/relationships/hyperlink" Target="https://helpx.adobe.com/it/contact/dma-external/DMACustomeCareRegionalPhoneNumbers.html" TargetMode="External"/><Relationship Id="rId4" Type="http://schemas.openxmlformats.org/officeDocument/2006/relationships/hyperlink" Target="https://experienceleague.adobe.com/?support-solution=Campaign&amp;lang=it#support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experienceleague.adobe.com/?support-solution=General&amp;lang=it#support" TargetMode="Externa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experienceleague.adobe.com/docs/analytics/implementation/home.html?lang=it" TargetMode="External"/><Relationship Id="rId3" Type="http://schemas.openxmlformats.org/officeDocument/2006/relationships/image" Target="../media/image18.svg"/><Relationship Id="rId7" Type="http://schemas.openxmlformats.org/officeDocument/2006/relationships/image" Target="../media/image22.svg"/><Relationship Id="rId12" Type="http://schemas.openxmlformats.org/officeDocument/2006/relationships/hyperlink" Target="https://experienceleague.adobe.com/docs/analytics/landing/home.html?lang=it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11" Type="http://schemas.openxmlformats.org/officeDocument/2006/relationships/hyperlink" Target="https://exchange.adobe.com/experiencecloud.analytics.html#product" TargetMode="External"/><Relationship Id="rId5" Type="http://schemas.openxmlformats.org/officeDocument/2006/relationships/image" Target="../media/image20.svg"/><Relationship Id="rId10" Type="http://schemas.openxmlformats.org/officeDocument/2006/relationships/hyperlink" Target="https://experienceleague.adobe.com/?lang=it&amp;support-solution=Analytics#recommended/solutions/analytics" TargetMode="External"/><Relationship Id="rId4" Type="http://schemas.openxmlformats.org/officeDocument/2006/relationships/image" Target="../media/image19.png"/><Relationship Id="rId9" Type="http://schemas.openxmlformats.org/officeDocument/2006/relationships/hyperlink" Target="https://experienceleaguecommunities.adobe.com/t5/adobe-analytics/ct-p/adobe-analytics-community?profile.language=en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8E4DC75-68B1-4982-9B3F-B81052D185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3299" y="2796819"/>
            <a:ext cx="5919381" cy="1213050"/>
          </a:xfrm>
        </p:spPr>
        <p:txBody>
          <a:bodyPr/>
          <a:lstStyle/>
          <a:p>
            <a:r>
              <a:rPr lang="it-IT" sz="3600" dirty="0">
                <a:latin typeface="+mj-lt"/>
              </a:rPr>
              <a:t>Adobe Experience Cloud
Guida all'assistenza clienti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11F90D9-0635-46E9-8453-58FEB28FB017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203299" y="4123739"/>
            <a:ext cx="5909954" cy="1078057"/>
          </a:xfrm>
        </p:spPr>
        <p:txBody>
          <a:bodyPr/>
          <a:lstStyle/>
          <a:p>
            <a:r>
              <a:rPr lang="it-IT" b="0" dirty="0">
                <a:latin typeface="Adobe Clean ExtraBold" panose="020B0903020404020204" pitchFamily="34" charset="0"/>
              </a:rPr>
              <a:t>Informazioni e risorse necessarie per massimizzare </a:t>
            </a:r>
            <a:br>
              <a:rPr lang="it-IT" b="0" dirty="0">
                <a:latin typeface="Adobe Clean ExtraBold" panose="020B0903020404020204" pitchFamily="34" charset="0"/>
              </a:rPr>
            </a:br>
            <a:r>
              <a:rPr lang="it-IT" b="0" dirty="0">
                <a:latin typeface="Adobe Clean ExtraBold" panose="020B0903020404020204" pitchFamily="34" charset="0"/>
              </a:rPr>
              <a:t>il valore della tua soluzione Adobe.</a:t>
            </a:r>
          </a:p>
        </p:txBody>
      </p:sp>
    </p:spTree>
    <p:extLst>
      <p:ext uri="{BB962C8B-B14F-4D97-AF65-F5344CB8AC3E}">
        <p14:creationId xmlns:p14="http://schemas.microsoft.com/office/powerpoint/2010/main" val="1260899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069DB-D556-4408-9A33-202C625C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312661"/>
            <a:ext cx="11512930" cy="646189"/>
          </a:xfrm>
        </p:spPr>
        <p:txBody>
          <a:bodyPr/>
          <a:lstStyle/>
          <a:p>
            <a:r>
              <a:rPr lang="it-IT" dirty="0">
                <a:latin typeface="+mj-lt"/>
              </a:rPr>
              <a:t>Adobe Audience Manager: </a:t>
            </a:r>
            <a:r>
              <a:rPr lang="it-IT" dirty="0">
                <a:solidFill>
                  <a:schemeClr val="tx1"/>
                </a:solidFill>
                <a:latin typeface="+mj-lt"/>
              </a:rPr>
              <a:t>piattaforma di gestione dei dati che ti aiuta </a:t>
            </a:r>
            <a:br>
              <a:rPr lang="it-IT" dirty="0">
                <a:solidFill>
                  <a:schemeClr val="tx1"/>
                </a:solidFill>
                <a:latin typeface="+mj-lt"/>
              </a:rPr>
            </a:br>
            <a:r>
              <a:rPr lang="it-IT" dirty="0">
                <a:solidFill>
                  <a:schemeClr val="tx1"/>
                </a:solidFill>
                <a:latin typeface="+mj-lt"/>
              </a:rPr>
              <a:t>a costruire profili di pubblico unici in modo da poter identificare i tuoi segmenti più preziosi e utilizzarli su qualsiasi canale digitale.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021B9DFE-A17D-4199-A072-59CFB9B9607D}"/>
              </a:ext>
            </a:extLst>
          </p:cNvPr>
          <p:cNvGrpSpPr/>
          <p:nvPr/>
        </p:nvGrpSpPr>
        <p:grpSpPr>
          <a:xfrm>
            <a:off x="340538" y="1712621"/>
            <a:ext cx="3679201" cy="2270904"/>
            <a:chOff x="340538" y="1413856"/>
            <a:chExt cx="3679201" cy="2270904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7B8F9C42-0FC9-420D-B05D-9CC8B2DE5507}"/>
                </a:ext>
              </a:extLst>
            </p:cNvPr>
            <p:cNvSpPr/>
            <p:nvPr/>
          </p:nvSpPr>
          <p:spPr>
            <a:xfrm>
              <a:off x="340538" y="1413856"/>
              <a:ext cx="3679201" cy="2270904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  <a:latin typeface="Adobe Clean SemiLight" panose="020B0403020404020204" pitchFamily="34" charset="0"/>
              </a:endParaRPr>
            </a:p>
          </p:txBody>
        </p: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185BEEEC-D327-4CC0-82C6-A5A2F13474AF}"/>
                </a:ext>
              </a:extLst>
            </p:cNvPr>
            <p:cNvGrpSpPr/>
            <p:nvPr/>
          </p:nvGrpSpPr>
          <p:grpSpPr>
            <a:xfrm>
              <a:off x="444487" y="1515316"/>
              <a:ext cx="3471302" cy="403039"/>
              <a:chOff x="4000500" y="1895754"/>
              <a:chExt cx="1000125" cy="2664807"/>
            </a:xfrm>
          </p:grpSpPr>
          <p:sp>
            <p:nvSpPr>
              <p:cNvPr id="57" name="Rectangle: Rounded Corners 56">
                <a:extLst>
                  <a:ext uri="{FF2B5EF4-FFF2-40B4-BE49-F238E27FC236}">
                    <a16:creationId xmlns:a16="http://schemas.microsoft.com/office/drawing/2014/main" id="{25599B8F-8B62-419B-973C-6E2A49811778}"/>
                  </a:ext>
                </a:extLst>
              </p:cNvPr>
              <p:cNvSpPr/>
              <p:nvPr/>
            </p:nvSpPr>
            <p:spPr>
              <a:xfrm>
                <a:off x="4000500" y="1895754"/>
                <a:ext cx="1000125" cy="2664807"/>
              </a:xfrm>
              <a:prstGeom prst="roundRect">
                <a:avLst>
                  <a:gd name="adj" fmla="val 50000"/>
                </a:avLst>
              </a:prstGeom>
              <a:solidFill>
                <a:srgbClr val="97AEB7"/>
              </a:solidFill>
              <a:ln w="25400" cap="flat" cmpd="sng" algn="ctr">
                <a:noFill/>
                <a:prstDash val="solid"/>
              </a:ln>
              <a:effectLst>
                <a:outerShdw blurRad="50800" dist="38100" dir="2700000" algn="tl" rotWithShape="0">
                  <a:prstClr val="black">
                    <a:alpha val="1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6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dobe Clean ExtraBold"/>
                  <a:ea typeface="+mn-ea"/>
                  <a:cs typeface="+mn-cs"/>
                </a:endParaRPr>
              </a:p>
            </p:txBody>
          </p:sp>
          <p:sp>
            <p:nvSpPr>
              <p:cNvPr id="58" name="Rectangle: Rounded Corners 57">
                <a:extLst>
                  <a:ext uri="{FF2B5EF4-FFF2-40B4-BE49-F238E27FC236}">
                    <a16:creationId xmlns:a16="http://schemas.microsoft.com/office/drawing/2014/main" id="{EF5920F9-37A6-4CCC-902A-790E3E9C959D}"/>
                  </a:ext>
                </a:extLst>
              </p:cNvPr>
              <p:cNvSpPr/>
              <p:nvPr/>
            </p:nvSpPr>
            <p:spPr>
              <a:xfrm>
                <a:off x="4000500" y="1895754"/>
                <a:ext cx="1000125" cy="2664807"/>
              </a:xfrm>
              <a:prstGeom prst="roundRect">
                <a:avLst>
                  <a:gd name="adj" fmla="val 50000"/>
                </a:avLst>
              </a:prstGeom>
              <a:solidFill>
                <a:srgbClr val="F4F6F8">
                  <a:alpha val="10000"/>
                </a:srgbClr>
              </a:solidFill>
              <a:ln w="25400" cap="flat" cmpd="sng" algn="ctr">
                <a:noFill/>
                <a:prstDash val="solid"/>
              </a:ln>
              <a:effectLst>
                <a:outerShdw blurRad="50800" dist="38100" dir="2700000" algn="tl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52400" h="50800" prst="softRound"/>
              </a:sp3d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it-IT" sz="1600">
                    <a:solidFill>
                      <a:srgbClr val="FFFFFF"/>
                    </a:solidFill>
                    <a:latin typeface="Adobe Clean ExtraBold"/>
                  </a:rPr>
                  <a:t>Capire il tuo pubblico</a:t>
                </a:r>
              </a:p>
            </p:txBody>
          </p:sp>
        </p:grp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0286F9D6-40BD-435D-AD67-6F9AE6A1466C}"/>
                </a:ext>
              </a:extLst>
            </p:cNvPr>
            <p:cNvSpPr txBox="1"/>
            <p:nvPr/>
          </p:nvSpPr>
          <p:spPr>
            <a:xfrm>
              <a:off x="486414" y="2600219"/>
              <a:ext cx="3387448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it-IT" sz="1400" dirty="0"/>
                <a:t>Ottieni una visione completa del tuo pubblico combinando tutte le tue fonti </a:t>
              </a:r>
              <a:br>
                <a:rPr lang="it-IT" sz="1400" dirty="0"/>
              </a:br>
              <a:r>
                <a:rPr lang="it-IT" sz="1400" dirty="0"/>
                <a:t>di dati in un unico posto.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FAA507D0-1492-4255-9D5E-CAC81EADEF19}"/>
              </a:ext>
            </a:extLst>
          </p:cNvPr>
          <p:cNvGrpSpPr/>
          <p:nvPr/>
        </p:nvGrpSpPr>
        <p:grpSpPr>
          <a:xfrm>
            <a:off x="4260688" y="1712621"/>
            <a:ext cx="3679201" cy="2270904"/>
            <a:chOff x="340538" y="1413856"/>
            <a:chExt cx="3679201" cy="2270904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A2F3FD92-1DB4-4FBD-9CBA-460C261E4FF0}"/>
                </a:ext>
              </a:extLst>
            </p:cNvPr>
            <p:cNvSpPr/>
            <p:nvPr/>
          </p:nvSpPr>
          <p:spPr>
            <a:xfrm>
              <a:off x="340538" y="1413856"/>
              <a:ext cx="3679201" cy="2270904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  <a:latin typeface="Adobe Clean SemiLight" panose="020B0403020404020204" pitchFamily="34" charset="0"/>
              </a:endParaRPr>
            </a:p>
          </p:txBody>
        </p: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C77E44D1-00C3-4FDE-9F8C-452930551B2A}"/>
                </a:ext>
              </a:extLst>
            </p:cNvPr>
            <p:cNvGrpSpPr/>
            <p:nvPr/>
          </p:nvGrpSpPr>
          <p:grpSpPr>
            <a:xfrm>
              <a:off x="444487" y="1515316"/>
              <a:ext cx="3471302" cy="403039"/>
              <a:chOff x="4000500" y="1895754"/>
              <a:chExt cx="1000125" cy="2664807"/>
            </a:xfrm>
          </p:grpSpPr>
          <p:sp>
            <p:nvSpPr>
              <p:cNvPr id="52" name="Rectangle: Rounded Corners 51">
                <a:extLst>
                  <a:ext uri="{FF2B5EF4-FFF2-40B4-BE49-F238E27FC236}">
                    <a16:creationId xmlns:a16="http://schemas.microsoft.com/office/drawing/2014/main" id="{881BD5A7-6B15-4A6D-8D01-E7B5D9E87C49}"/>
                  </a:ext>
                </a:extLst>
              </p:cNvPr>
              <p:cNvSpPr/>
              <p:nvPr/>
            </p:nvSpPr>
            <p:spPr>
              <a:xfrm>
                <a:off x="4000500" y="1895754"/>
                <a:ext cx="1000125" cy="2664807"/>
              </a:xfrm>
              <a:prstGeom prst="roundRect">
                <a:avLst>
                  <a:gd name="adj" fmla="val 50000"/>
                </a:avLst>
              </a:prstGeom>
              <a:solidFill>
                <a:srgbClr val="97AEB7"/>
              </a:solidFill>
              <a:ln w="25400" cap="flat" cmpd="sng" algn="ctr">
                <a:noFill/>
                <a:prstDash val="solid"/>
              </a:ln>
              <a:effectLst>
                <a:outerShdw blurRad="50800" dist="38100" dir="2700000" algn="tl" rotWithShape="0">
                  <a:prstClr val="black">
                    <a:alpha val="1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6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dobe Clean ExtraBold"/>
                  <a:ea typeface="+mn-ea"/>
                  <a:cs typeface="+mn-cs"/>
                </a:endParaRPr>
              </a:p>
            </p:txBody>
          </p:sp>
          <p:sp>
            <p:nvSpPr>
              <p:cNvPr id="53" name="Rectangle: Rounded Corners 52">
                <a:extLst>
                  <a:ext uri="{FF2B5EF4-FFF2-40B4-BE49-F238E27FC236}">
                    <a16:creationId xmlns:a16="http://schemas.microsoft.com/office/drawing/2014/main" id="{B5710A7E-D31B-427A-9223-EAA81AA616A7}"/>
                  </a:ext>
                </a:extLst>
              </p:cNvPr>
              <p:cNvSpPr/>
              <p:nvPr/>
            </p:nvSpPr>
            <p:spPr>
              <a:xfrm>
                <a:off x="4000500" y="1895754"/>
                <a:ext cx="1000125" cy="2664807"/>
              </a:xfrm>
              <a:prstGeom prst="roundRect">
                <a:avLst>
                  <a:gd name="adj" fmla="val 50000"/>
                </a:avLst>
              </a:prstGeom>
              <a:solidFill>
                <a:srgbClr val="F4F6F8">
                  <a:alpha val="10000"/>
                </a:srgbClr>
              </a:solidFill>
              <a:ln w="25400" cap="flat" cmpd="sng" algn="ctr">
                <a:noFill/>
                <a:prstDash val="solid"/>
              </a:ln>
              <a:effectLst>
                <a:outerShdw blurRad="50800" dist="38100" dir="2700000" algn="tl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52400" h="50800" prst="softRound"/>
              </a:sp3d>
            </p:spPr>
            <p:txBody>
              <a:bodyPr rtlCol="0" anchor="ctr"/>
              <a:lstStyle/>
              <a:p>
                <a:pPr algn="ctr"/>
                <a:r>
                  <a:rPr lang="it-IT" sz="1600">
                    <a:solidFill>
                      <a:srgbClr val="FFFFFF"/>
                    </a:solidFill>
                    <a:latin typeface="Adobe Clean ExtraBold"/>
                  </a:rPr>
                  <a:t>Creare nuovi segmenti</a:t>
                </a:r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A92FABCE-21F7-4FAD-8072-55E67E779221}"/>
                </a:ext>
              </a:extLst>
            </p:cNvPr>
            <p:cNvSpPr txBox="1"/>
            <p:nvPr/>
          </p:nvSpPr>
          <p:spPr>
            <a:xfrm>
              <a:off x="486414" y="2600219"/>
              <a:ext cx="3387448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it-IT" sz="1400" dirty="0"/>
                <a:t>Scopri e organizza continuamente nuovi segmenti di valore per un targeting e </a:t>
              </a:r>
              <a:br>
                <a:rPr lang="it-IT" sz="1400" dirty="0"/>
              </a:br>
              <a:r>
                <a:rPr lang="it-IT" sz="1400" dirty="0"/>
                <a:t>una personalizzazione più intelligenti.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AB767A27-BA49-4CEE-B80F-BDF74ADFD3B3}"/>
              </a:ext>
            </a:extLst>
          </p:cNvPr>
          <p:cNvGrpSpPr/>
          <p:nvPr/>
        </p:nvGrpSpPr>
        <p:grpSpPr>
          <a:xfrm>
            <a:off x="8180839" y="1712621"/>
            <a:ext cx="3679201" cy="2270904"/>
            <a:chOff x="340538" y="1413856"/>
            <a:chExt cx="3679201" cy="2270904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445253AF-D94C-476D-ACDC-3A5FECAC52BA}"/>
                </a:ext>
              </a:extLst>
            </p:cNvPr>
            <p:cNvSpPr/>
            <p:nvPr/>
          </p:nvSpPr>
          <p:spPr>
            <a:xfrm>
              <a:off x="340538" y="1413856"/>
              <a:ext cx="3679201" cy="2270904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  <a:latin typeface="Adobe Clean SemiLight" panose="020B0403020404020204" pitchFamily="34" charset="0"/>
              </a:endParaRPr>
            </a:p>
          </p:txBody>
        </p: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C4F3699E-B4C3-42CF-ADE4-5EEEA8657881}"/>
                </a:ext>
              </a:extLst>
            </p:cNvPr>
            <p:cNvGrpSpPr/>
            <p:nvPr/>
          </p:nvGrpSpPr>
          <p:grpSpPr>
            <a:xfrm>
              <a:off x="444487" y="1515316"/>
              <a:ext cx="3471302" cy="403039"/>
              <a:chOff x="4000500" y="1895754"/>
              <a:chExt cx="1000125" cy="2664807"/>
            </a:xfrm>
          </p:grpSpPr>
          <p:sp>
            <p:nvSpPr>
              <p:cNvPr id="47" name="Rectangle: Rounded Corners 46">
                <a:extLst>
                  <a:ext uri="{FF2B5EF4-FFF2-40B4-BE49-F238E27FC236}">
                    <a16:creationId xmlns:a16="http://schemas.microsoft.com/office/drawing/2014/main" id="{39DAB3CF-4D8C-4EF2-BE9B-1712C00CDE84}"/>
                  </a:ext>
                </a:extLst>
              </p:cNvPr>
              <p:cNvSpPr/>
              <p:nvPr/>
            </p:nvSpPr>
            <p:spPr>
              <a:xfrm>
                <a:off x="4000500" y="1895754"/>
                <a:ext cx="1000125" cy="2664807"/>
              </a:xfrm>
              <a:prstGeom prst="roundRect">
                <a:avLst>
                  <a:gd name="adj" fmla="val 50000"/>
                </a:avLst>
              </a:prstGeom>
              <a:solidFill>
                <a:srgbClr val="97AEB7"/>
              </a:solidFill>
              <a:ln w="25400" cap="flat" cmpd="sng" algn="ctr">
                <a:noFill/>
                <a:prstDash val="solid"/>
              </a:ln>
              <a:effectLst>
                <a:outerShdw blurRad="50800" dist="38100" dir="2700000" algn="tl" rotWithShape="0">
                  <a:prstClr val="black">
                    <a:alpha val="1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6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dobe Clean ExtraBold"/>
                  <a:ea typeface="+mn-ea"/>
                  <a:cs typeface="+mn-cs"/>
                </a:endParaRPr>
              </a:p>
            </p:txBody>
          </p:sp>
          <p:sp>
            <p:nvSpPr>
              <p:cNvPr id="48" name="Rectangle: Rounded Corners 47">
                <a:extLst>
                  <a:ext uri="{FF2B5EF4-FFF2-40B4-BE49-F238E27FC236}">
                    <a16:creationId xmlns:a16="http://schemas.microsoft.com/office/drawing/2014/main" id="{081EE4E1-AA9F-46CE-AFE8-7020A782AE10}"/>
                  </a:ext>
                </a:extLst>
              </p:cNvPr>
              <p:cNvSpPr/>
              <p:nvPr/>
            </p:nvSpPr>
            <p:spPr>
              <a:xfrm>
                <a:off x="4000500" y="1895754"/>
                <a:ext cx="1000125" cy="2664807"/>
              </a:xfrm>
              <a:prstGeom prst="roundRect">
                <a:avLst>
                  <a:gd name="adj" fmla="val 50000"/>
                </a:avLst>
              </a:prstGeom>
              <a:solidFill>
                <a:srgbClr val="F4F6F8">
                  <a:alpha val="10000"/>
                </a:srgbClr>
              </a:solidFill>
              <a:ln w="25400" cap="flat" cmpd="sng" algn="ctr">
                <a:noFill/>
                <a:prstDash val="solid"/>
              </a:ln>
              <a:effectLst>
                <a:outerShdw blurRad="50800" dist="38100" dir="2700000" algn="tl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52400" h="50800" prst="softRound"/>
              </a:sp3d>
            </p:spPr>
            <p:txBody>
              <a:bodyPr rtlCol="0" anchor="ctr"/>
              <a:lstStyle/>
              <a:p>
                <a:pPr algn="ctr"/>
                <a:r>
                  <a:rPr lang="it-IT" sz="1600">
                    <a:solidFill>
                      <a:srgbClr val="FFFFFF"/>
                    </a:solidFill>
                    <a:latin typeface="Adobe Clean ExtraBold"/>
                  </a:rPr>
                  <a:t>Pubblicizzare efficacemente</a:t>
                </a:r>
              </a:p>
            </p:txBody>
          </p: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62D5A356-FD49-4444-A579-D71DEFF92EB0}"/>
                </a:ext>
              </a:extLst>
            </p:cNvPr>
            <p:cNvSpPr txBox="1"/>
            <p:nvPr/>
          </p:nvSpPr>
          <p:spPr>
            <a:xfrm>
              <a:off x="486414" y="2600219"/>
              <a:ext cx="3387448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it-IT" sz="1400" dirty="0"/>
                <a:t>Rendi le tue campagne pubblicitarie più produttive mirando a segmenti specifici </a:t>
              </a:r>
              <a:br>
                <a:rPr lang="it-IT" sz="1400" dirty="0"/>
              </a:br>
              <a:r>
                <a:rPr lang="it-IT" sz="1400" dirty="0"/>
                <a:t>su qualsiasi piattaforma.</a:t>
              </a:r>
            </a:p>
          </p:txBody>
        </p:sp>
      </p:grpSp>
      <p:pic>
        <p:nvPicPr>
          <p:cNvPr id="4" name="Graphic 3">
            <a:extLst>
              <a:ext uri="{FF2B5EF4-FFF2-40B4-BE49-F238E27FC236}">
                <a16:creationId xmlns:a16="http://schemas.microsoft.com/office/drawing/2014/main" id="{DBAA2FBB-EDA3-448E-A88B-051304D50C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46138" y="2371027"/>
            <a:ext cx="468000" cy="4680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B79A71A9-6636-46DB-95F0-529ADBD2A0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65343" y="2371027"/>
            <a:ext cx="461313" cy="4680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BE450939-2740-444D-AD44-93994D0A1C7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771880" y="2385287"/>
            <a:ext cx="497117" cy="439480"/>
          </a:xfrm>
          <a:prstGeom prst="rect">
            <a:avLst/>
          </a:prstGeom>
        </p:spPr>
      </p:pic>
      <p:grpSp>
        <p:nvGrpSpPr>
          <p:cNvPr id="109" name="Group 108">
            <a:extLst>
              <a:ext uri="{FF2B5EF4-FFF2-40B4-BE49-F238E27FC236}">
                <a16:creationId xmlns:a16="http://schemas.microsoft.com/office/drawing/2014/main" id="{7D48164B-A545-4E24-9BCA-E2D4DA87B120}"/>
              </a:ext>
            </a:extLst>
          </p:cNvPr>
          <p:cNvGrpSpPr/>
          <p:nvPr/>
        </p:nvGrpSpPr>
        <p:grpSpPr>
          <a:xfrm>
            <a:off x="340538" y="4213249"/>
            <a:ext cx="2448000" cy="403039"/>
            <a:chOff x="4000500" y="1895754"/>
            <a:chExt cx="1000125" cy="2664807"/>
          </a:xfrm>
        </p:grpSpPr>
        <p:sp>
          <p:nvSpPr>
            <p:cNvPr id="110" name="Rectangle: Rounded Corners 109">
              <a:extLst>
                <a:ext uri="{FF2B5EF4-FFF2-40B4-BE49-F238E27FC236}">
                  <a16:creationId xmlns:a16="http://schemas.microsoft.com/office/drawing/2014/main" id="{FEA8D35C-CA8F-4F15-83B7-34135E95296C}"/>
                </a:ext>
              </a:extLst>
            </p:cNvPr>
            <p:cNvSpPr/>
            <p:nvPr/>
          </p:nvSpPr>
          <p:spPr>
            <a:xfrm>
              <a:off x="4000500" y="1895754"/>
              <a:ext cx="1000125" cy="2664807"/>
            </a:xfrm>
            <a:prstGeom prst="roundRect">
              <a:avLst>
                <a:gd name="adj" fmla="val 50000"/>
              </a:avLst>
            </a:prstGeom>
            <a:solidFill>
              <a:srgbClr val="308FFF"/>
            </a:solidFill>
            <a:ln w="25400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GB" sz="14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11" name="Rectangle: Rounded Corners 110">
              <a:extLst>
                <a:ext uri="{FF2B5EF4-FFF2-40B4-BE49-F238E27FC236}">
                  <a16:creationId xmlns:a16="http://schemas.microsoft.com/office/drawing/2014/main" id="{30651CCC-A04B-443B-BDD7-278312D9973D}"/>
                </a:ext>
              </a:extLst>
            </p:cNvPr>
            <p:cNvSpPr/>
            <p:nvPr/>
          </p:nvSpPr>
          <p:spPr>
            <a:xfrm>
              <a:off x="4000500" y="1895754"/>
              <a:ext cx="1000125" cy="2664807"/>
            </a:xfrm>
            <a:prstGeom prst="roundRect">
              <a:avLst>
                <a:gd name="adj" fmla="val 50000"/>
              </a:avLst>
            </a:prstGeom>
            <a:solidFill>
              <a:srgbClr val="F4F6F8">
                <a:alpha val="10000"/>
              </a:srgbClr>
            </a:solidFill>
            <a:ln w="25400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txBody>
            <a:bodyPr rtlCol="0" anchor="ctr"/>
            <a:lstStyle/>
            <a:p>
              <a:pPr algn="ctr"/>
              <a:r>
                <a:rPr lang="it-IT" sz="1400" u="sng">
                  <a:solidFill>
                    <a:schemeClr val="bg1"/>
                  </a:solidFill>
                  <a:latin typeface="+mj-lt"/>
                  <a:hlinkClick r:id="rId8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Guida all'implementazione</a:t>
              </a:r>
            </a:p>
          </p:txBody>
        </p: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C370CE11-CCD6-4A03-B8E6-BB94E77DC034}"/>
              </a:ext>
            </a:extLst>
          </p:cNvPr>
          <p:cNvGrpSpPr/>
          <p:nvPr/>
        </p:nvGrpSpPr>
        <p:grpSpPr>
          <a:xfrm>
            <a:off x="6024589" y="4213249"/>
            <a:ext cx="2448000" cy="403039"/>
            <a:chOff x="4000500" y="1895754"/>
            <a:chExt cx="1000125" cy="2664807"/>
          </a:xfrm>
        </p:grpSpPr>
        <p:sp>
          <p:nvSpPr>
            <p:cNvPr id="113" name="Rectangle: Rounded Corners 112">
              <a:extLst>
                <a:ext uri="{FF2B5EF4-FFF2-40B4-BE49-F238E27FC236}">
                  <a16:creationId xmlns:a16="http://schemas.microsoft.com/office/drawing/2014/main" id="{EC7CAA82-9768-4BAB-8E59-97282C7E5FB6}"/>
                </a:ext>
              </a:extLst>
            </p:cNvPr>
            <p:cNvSpPr/>
            <p:nvPr/>
          </p:nvSpPr>
          <p:spPr>
            <a:xfrm>
              <a:off x="4000500" y="1895754"/>
              <a:ext cx="1000125" cy="2664807"/>
            </a:xfrm>
            <a:prstGeom prst="roundRect">
              <a:avLst>
                <a:gd name="adj" fmla="val 50000"/>
              </a:avLst>
            </a:prstGeom>
            <a:solidFill>
              <a:srgbClr val="308FFF"/>
            </a:solidFill>
            <a:ln w="25400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GB" sz="14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14" name="Rectangle: Rounded Corners 113">
              <a:extLst>
                <a:ext uri="{FF2B5EF4-FFF2-40B4-BE49-F238E27FC236}">
                  <a16:creationId xmlns:a16="http://schemas.microsoft.com/office/drawing/2014/main" id="{317FBFC1-9BF7-4396-8247-D0A3080086E6}"/>
                </a:ext>
              </a:extLst>
            </p:cNvPr>
            <p:cNvSpPr/>
            <p:nvPr/>
          </p:nvSpPr>
          <p:spPr>
            <a:xfrm>
              <a:off x="4000500" y="1895754"/>
              <a:ext cx="1000125" cy="2664807"/>
            </a:xfrm>
            <a:prstGeom prst="roundRect">
              <a:avLst>
                <a:gd name="adj" fmla="val 50000"/>
              </a:avLst>
            </a:prstGeom>
            <a:solidFill>
              <a:srgbClr val="F4F6F8">
                <a:alpha val="10000"/>
              </a:srgbClr>
            </a:solidFill>
            <a:ln w="25400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txBody>
            <a:bodyPr lIns="91440" tIns="45720" rIns="91440" bIns="45720" rtlCol="0" anchor="ctr"/>
            <a:lstStyle/>
            <a:p>
              <a:pPr algn="ctr"/>
              <a:r>
                <a:rPr lang="it-IT" sz="1400">
                  <a:solidFill>
                    <a:srgbClr val="FFFFFF"/>
                  </a:solidFill>
                  <a:latin typeface="+mj-lt"/>
                  <a:hlinkClick r:id="rId9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Informazioni e supporto</a:t>
              </a:r>
            </a:p>
          </p:txBody>
        </p:sp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6A1DEFA4-F36C-40AA-A386-0D902AEC50D4}"/>
              </a:ext>
            </a:extLst>
          </p:cNvPr>
          <p:cNvGrpSpPr/>
          <p:nvPr/>
        </p:nvGrpSpPr>
        <p:grpSpPr>
          <a:xfrm>
            <a:off x="2915448" y="4213249"/>
            <a:ext cx="2982231" cy="403039"/>
            <a:chOff x="4000500" y="1895754"/>
            <a:chExt cx="1000125" cy="2664807"/>
          </a:xfrm>
        </p:grpSpPr>
        <p:sp>
          <p:nvSpPr>
            <p:cNvPr id="116" name="Rectangle: Rounded Corners 115">
              <a:extLst>
                <a:ext uri="{FF2B5EF4-FFF2-40B4-BE49-F238E27FC236}">
                  <a16:creationId xmlns:a16="http://schemas.microsoft.com/office/drawing/2014/main" id="{0DFC6A17-E698-4A72-AC55-1AD90B6074D1}"/>
                </a:ext>
              </a:extLst>
            </p:cNvPr>
            <p:cNvSpPr/>
            <p:nvPr/>
          </p:nvSpPr>
          <p:spPr>
            <a:xfrm>
              <a:off x="4000500" y="1895754"/>
              <a:ext cx="1000125" cy="2664807"/>
            </a:xfrm>
            <a:prstGeom prst="roundRect">
              <a:avLst>
                <a:gd name="adj" fmla="val 50000"/>
              </a:avLst>
            </a:prstGeom>
            <a:solidFill>
              <a:srgbClr val="308FFF"/>
            </a:solidFill>
            <a:ln w="25400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GB" sz="14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17" name="Rectangle: Rounded Corners 116">
              <a:extLst>
                <a:ext uri="{FF2B5EF4-FFF2-40B4-BE49-F238E27FC236}">
                  <a16:creationId xmlns:a16="http://schemas.microsoft.com/office/drawing/2014/main" id="{B638091C-E8E2-4DD0-966A-BA72729D4F51}"/>
                </a:ext>
              </a:extLst>
            </p:cNvPr>
            <p:cNvSpPr/>
            <p:nvPr/>
          </p:nvSpPr>
          <p:spPr>
            <a:xfrm>
              <a:off x="4000500" y="1895754"/>
              <a:ext cx="1000125" cy="2664807"/>
            </a:xfrm>
            <a:prstGeom prst="roundRect">
              <a:avLst>
                <a:gd name="adj" fmla="val 50000"/>
              </a:avLst>
            </a:prstGeom>
            <a:solidFill>
              <a:srgbClr val="F4F6F8">
                <a:alpha val="10000"/>
              </a:srgbClr>
            </a:solidFill>
            <a:ln w="25400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txBody>
            <a:bodyPr lIns="91440" tIns="45720" rIns="91440" bIns="45720" rtlCol="0" anchor="ctr"/>
            <a:lstStyle/>
            <a:p>
              <a:pPr algn="ctr">
                <a:lnSpc>
                  <a:spcPts val="1400"/>
                </a:lnSpc>
              </a:pPr>
              <a:r>
                <a:rPr lang="it-IT" sz="1400" dirty="0">
                  <a:solidFill>
                    <a:srgbClr val="FFFFFF"/>
                  </a:solidFill>
                  <a:latin typeface="+mj-lt"/>
                  <a:hlinkClick r:id="rId10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Documentazione su Audience Manager</a:t>
              </a:r>
            </a:p>
          </p:txBody>
        </p:sp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986DB40B-AAEF-4393-99C3-F48E7CFC2B32}"/>
              </a:ext>
            </a:extLst>
          </p:cNvPr>
          <p:cNvGrpSpPr/>
          <p:nvPr/>
        </p:nvGrpSpPr>
        <p:grpSpPr>
          <a:xfrm>
            <a:off x="340538" y="4774564"/>
            <a:ext cx="2982231" cy="403039"/>
            <a:chOff x="4000500" y="1895754"/>
            <a:chExt cx="1000125" cy="2664807"/>
          </a:xfrm>
        </p:grpSpPr>
        <p:sp>
          <p:nvSpPr>
            <p:cNvPr id="119" name="Rectangle: Rounded Corners 118">
              <a:extLst>
                <a:ext uri="{FF2B5EF4-FFF2-40B4-BE49-F238E27FC236}">
                  <a16:creationId xmlns:a16="http://schemas.microsoft.com/office/drawing/2014/main" id="{0C881432-DE8F-44A4-899C-678DAEB015DB}"/>
                </a:ext>
              </a:extLst>
            </p:cNvPr>
            <p:cNvSpPr/>
            <p:nvPr/>
          </p:nvSpPr>
          <p:spPr>
            <a:xfrm>
              <a:off x="4000500" y="1895754"/>
              <a:ext cx="1000125" cy="2664807"/>
            </a:xfrm>
            <a:prstGeom prst="roundRect">
              <a:avLst>
                <a:gd name="adj" fmla="val 50000"/>
              </a:avLst>
            </a:prstGeom>
            <a:solidFill>
              <a:srgbClr val="308FFF"/>
            </a:solidFill>
            <a:ln w="25400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GB" sz="14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20" name="Rectangle: Rounded Corners 119">
              <a:extLst>
                <a:ext uri="{FF2B5EF4-FFF2-40B4-BE49-F238E27FC236}">
                  <a16:creationId xmlns:a16="http://schemas.microsoft.com/office/drawing/2014/main" id="{7781F4AC-A19E-4775-92E9-6E0B0E0E16FE}"/>
                </a:ext>
              </a:extLst>
            </p:cNvPr>
            <p:cNvSpPr/>
            <p:nvPr/>
          </p:nvSpPr>
          <p:spPr>
            <a:xfrm>
              <a:off x="4000500" y="1895754"/>
              <a:ext cx="1000125" cy="2664807"/>
            </a:xfrm>
            <a:prstGeom prst="roundRect">
              <a:avLst>
                <a:gd name="adj" fmla="val 50000"/>
              </a:avLst>
            </a:prstGeom>
            <a:solidFill>
              <a:srgbClr val="F4F6F8">
                <a:alpha val="10000"/>
              </a:srgbClr>
            </a:solidFill>
            <a:ln w="25400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txBody>
            <a:bodyPr rtlCol="0" anchor="ctr"/>
            <a:lstStyle/>
            <a:p>
              <a:pPr algn="ctr"/>
              <a:r>
                <a:rPr lang="it-IT" sz="1400">
                  <a:solidFill>
                    <a:schemeClr val="bg1"/>
                  </a:solidFill>
                  <a:latin typeface="+mj-lt"/>
                  <a:hlinkClick r:id="rId11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Audience Manager Exchange</a:t>
              </a:r>
            </a:p>
          </p:txBody>
        </p: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78E175FB-D7C1-4551-9CE9-F6604F9DDDFA}"/>
              </a:ext>
            </a:extLst>
          </p:cNvPr>
          <p:cNvGrpSpPr/>
          <p:nvPr/>
        </p:nvGrpSpPr>
        <p:grpSpPr>
          <a:xfrm>
            <a:off x="3478307" y="4774564"/>
            <a:ext cx="2982231" cy="403039"/>
            <a:chOff x="4000500" y="1895754"/>
            <a:chExt cx="1000125" cy="2664807"/>
          </a:xfrm>
        </p:grpSpPr>
        <p:sp>
          <p:nvSpPr>
            <p:cNvPr id="122" name="Rectangle: Rounded Corners 121">
              <a:extLst>
                <a:ext uri="{FF2B5EF4-FFF2-40B4-BE49-F238E27FC236}">
                  <a16:creationId xmlns:a16="http://schemas.microsoft.com/office/drawing/2014/main" id="{182A4044-FBBD-4BB2-A28B-74C7A7E236E8}"/>
                </a:ext>
              </a:extLst>
            </p:cNvPr>
            <p:cNvSpPr/>
            <p:nvPr/>
          </p:nvSpPr>
          <p:spPr>
            <a:xfrm>
              <a:off x="4000500" y="1895754"/>
              <a:ext cx="1000125" cy="2664807"/>
            </a:xfrm>
            <a:prstGeom prst="roundRect">
              <a:avLst>
                <a:gd name="adj" fmla="val 50000"/>
              </a:avLst>
            </a:prstGeom>
            <a:solidFill>
              <a:srgbClr val="308FFF"/>
            </a:solidFill>
            <a:ln w="25400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GB" sz="14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23" name="Rectangle: Rounded Corners 122">
              <a:extLst>
                <a:ext uri="{FF2B5EF4-FFF2-40B4-BE49-F238E27FC236}">
                  <a16:creationId xmlns:a16="http://schemas.microsoft.com/office/drawing/2014/main" id="{8C3A4833-31EE-4948-A8FE-FC7A1B4EF41A}"/>
                </a:ext>
              </a:extLst>
            </p:cNvPr>
            <p:cNvSpPr/>
            <p:nvPr/>
          </p:nvSpPr>
          <p:spPr>
            <a:xfrm>
              <a:off x="4000500" y="1895754"/>
              <a:ext cx="1000125" cy="2664807"/>
            </a:xfrm>
            <a:prstGeom prst="roundRect">
              <a:avLst>
                <a:gd name="adj" fmla="val 50000"/>
              </a:avLst>
            </a:prstGeom>
            <a:solidFill>
              <a:srgbClr val="F4F6F8">
                <a:alpha val="10000"/>
              </a:srgbClr>
            </a:solidFill>
            <a:ln w="25400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txBody>
            <a:bodyPr rtlCol="0" anchor="ctr"/>
            <a:lstStyle/>
            <a:p>
              <a:pPr algn="ctr"/>
              <a:r>
                <a:rPr lang="it-IT" sz="1400">
                  <a:solidFill>
                    <a:schemeClr val="bg1"/>
                  </a:solidFill>
                  <a:latin typeface="+mj-lt"/>
                  <a:hlinkClick r:id="rId12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Community di Audience Manager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202397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>
            <a:extLst>
              <a:ext uri="{FF2B5EF4-FFF2-40B4-BE49-F238E27FC236}">
                <a16:creationId xmlns:a16="http://schemas.microsoft.com/office/drawing/2014/main" id="{872BAF77-9A69-41E9-8FDA-46755241894F}"/>
              </a:ext>
            </a:extLst>
          </p:cNvPr>
          <p:cNvSpPr/>
          <p:nvPr/>
        </p:nvSpPr>
        <p:spPr>
          <a:xfrm>
            <a:off x="340538" y="1712621"/>
            <a:ext cx="3679201" cy="2270904"/>
          </a:xfrm>
          <a:prstGeom prst="rect">
            <a:avLst/>
          </a:prstGeom>
          <a:solidFill>
            <a:srgbClr val="F5F5F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Adobe Clean SemiLight" panose="020B0403020404020204" pitchFamily="34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D1476D1-F371-4EE3-8811-2099BC606ECF}"/>
              </a:ext>
            </a:extLst>
          </p:cNvPr>
          <p:cNvSpPr txBox="1"/>
          <p:nvPr/>
        </p:nvSpPr>
        <p:spPr>
          <a:xfrm>
            <a:off x="486414" y="2976474"/>
            <a:ext cx="338744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400" dirty="0"/>
              <a:t>Le migliori esperienze sono costantemente personali. Usa il nostro profilo unificato </a:t>
            </a:r>
            <a:br>
              <a:rPr lang="it-IT" sz="1400" dirty="0"/>
            </a:br>
            <a:r>
              <a:rPr lang="it-IT" sz="1400" dirty="0"/>
              <a:t>e progressivo per offrire la migliore esperienza attraverso ogni canale.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F7B4BDC1-3082-427C-B7F5-5517C062ABC5}"/>
              </a:ext>
            </a:extLst>
          </p:cNvPr>
          <p:cNvSpPr/>
          <p:nvPr/>
        </p:nvSpPr>
        <p:spPr>
          <a:xfrm>
            <a:off x="4260688" y="1712621"/>
            <a:ext cx="3679201" cy="2270904"/>
          </a:xfrm>
          <a:prstGeom prst="rect">
            <a:avLst/>
          </a:prstGeom>
          <a:solidFill>
            <a:srgbClr val="F5F5F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Adobe Clean SemiLight" panose="020B0403020404020204" pitchFamily="34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B933223-38C0-4571-9B1E-906ED55B4541}"/>
              </a:ext>
            </a:extLst>
          </p:cNvPr>
          <p:cNvSpPr txBox="1"/>
          <p:nvPr/>
        </p:nvSpPr>
        <p:spPr>
          <a:xfrm>
            <a:off x="4406564" y="2976474"/>
            <a:ext cx="338744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400" dirty="0"/>
              <a:t>L'esecuzione di test isolati in silos non </a:t>
            </a:r>
            <a:br>
              <a:rPr lang="it-IT" sz="1400" dirty="0"/>
            </a:br>
            <a:r>
              <a:rPr lang="it-IT" sz="1400" dirty="0"/>
              <a:t>è sufficiente. Testa facilmente tutto attraverso ogni canale, ogni volta.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E2D6D05-A634-4504-93DE-6F2BC8E6980A}"/>
              </a:ext>
            </a:extLst>
          </p:cNvPr>
          <p:cNvSpPr/>
          <p:nvPr/>
        </p:nvSpPr>
        <p:spPr>
          <a:xfrm>
            <a:off x="8180839" y="1712621"/>
            <a:ext cx="3679201" cy="2270904"/>
          </a:xfrm>
          <a:prstGeom prst="rect">
            <a:avLst/>
          </a:prstGeom>
          <a:solidFill>
            <a:srgbClr val="F5F5F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Adobe Clean SemiLight" panose="020B0403020404020204" pitchFamily="34" charset="0"/>
            </a:endParaRP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B15DBD81-F579-4FF9-8C37-21515E70E834}"/>
              </a:ext>
            </a:extLst>
          </p:cNvPr>
          <p:cNvGrpSpPr/>
          <p:nvPr/>
        </p:nvGrpSpPr>
        <p:grpSpPr>
          <a:xfrm>
            <a:off x="444487" y="1814081"/>
            <a:ext cx="3471302" cy="646189"/>
            <a:chOff x="4000500" y="1895754"/>
            <a:chExt cx="1000125" cy="2664807"/>
          </a:xfrm>
        </p:grpSpPr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B3400609-5144-4E23-AF5A-32CF65811FF5}"/>
                </a:ext>
              </a:extLst>
            </p:cNvPr>
            <p:cNvSpPr/>
            <p:nvPr/>
          </p:nvSpPr>
          <p:spPr>
            <a:xfrm>
              <a:off x="4000500" y="1895754"/>
              <a:ext cx="1000125" cy="2664807"/>
            </a:xfrm>
            <a:prstGeom prst="roundRect">
              <a:avLst>
                <a:gd name="adj" fmla="val 50000"/>
              </a:avLst>
            </a:prstGeom>
            <a:solidFill>
              <a:srgbClr val="97AEB7"/>
            </a:solidFill>
            <a:ln w="25400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dobe Clean ExtraBold"/>
                <a:ea typeface="+mn-ea"/>
                <a:cs typeface="+mn-cs"/>
              </a:endParaRPr>
            </a:p>
          </p:txBody>
        </p:sp>
        <p:sp>
          <p:nvSpPr>
            <p:cNvPr id="57" name="Rectangle: Rounded Corners 56">
              <a:extLst>
                <a:ext uri="{FF2B5EF4-FFF2-40B4-BE49-F238E27FC236}">
                  <a16:creationId xmlns:a16="http://schemas.microsoft.com/office/drawing/2014/main" id="{48F91253-AB9C-410C-8D97-42C4DAD4EE46}"/>
                </a:ext>
              </a:extLst>
            </p:cNvPr>
            <p:cNvSpPr/>
            <p:nvPr/>
          </p:nvSpPr>
          <p:spPr>
            <a:xfrm>
              <a:off x="4000500" y="1895754"/>
              <a:ext cx="1000125" cy="2664807"/>
            </a:xfrm>
            <a:prstGeom prst="roundRect">
              <a:avLst>
                <a:gd name="adj" fmla="val 50000"/>
              </a:avLst>
            </a:prstGeom>
            <a:solidFill>
              <a:srgbClr val="F4F6F8">
                <a:alpha val="10000"/>
              </a:srgbClr>
            </a:solidFill>
            <a:ln w="25400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it-IT" sz="1600" dirty="0">
                  <a:solidFill>
                    <a:srgbClr val="FFFFFF"/>
                  </a:solidFill>
                  <a:latin typeface="Adobe Clean ExtraBold"/>
                </a:rPr>
                <a:t>Porta la personalizzazione </a:t>
              </a:r>
              <a:br>
                <a:rPr lang="it-IT" sz="1600" dirty="0">
                  <a:solidFill>
                    <a:srgbClr val="FFFFFF"/>
                  </a:solidFill>
                  <a:latin typeface="Adobe Clean ExtraBold"/>
                </a:rPr>
              </a:br>
              <a:r>
                <a:rPr lang="it-IT" sz="1600" dirty="0">
                  <a:solidFill>
                    <a:srgbClr val="FFFFFF"/>
                  </a:solidFill>
                  <a:latin typeface="Adobe Clean ExtraBold"/>
                </a:rPr>
                <a:t>omni-channel alle masse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790A0688-1D10-4476-AE33-5CF8714A8271}"/>
              </a:ext>
            </a:extLst>
          </p:cNvPr>
          <p:cNvGrpSpPr/>
          <p:nvPr/>
        </p:nvGrpSpPr>
        <p:grpSpPr>
          <a:xfrm>
            <a:off x="4364637" y="1814081"/>
            <a:ext cx="3471302" cy="646189"/>
            <a:chOff x="4000500" y="1895754"/>
            <a:chExt cx="1000125" cy="2664807"/>
          </a:xfrm>
        </p:grpSpPr>
        <p:sp>
          <p:nvSpPr>
            <p:cNvPr id="51" name="Rectangle: Rounded Corners 50">
              <a:extLst>
                <a:ext uri="{FF2B5EF4-FFF2-40B4-BE49-F238E27FC236}">
                  <a16:creationId xmlns:a16="http://schemas.microsoft.com/office/drawing/2014/main" id="{535D5B4A-3757-434F-8B7A-428E5EE6CD43}"/>
                </a:ext>
              </a:extLst>
            </p:cNvPr>
            <p:cNvSpPr/>
            <p:nvPr/>
          </p:nvSpPr>
          <p:spPr>
            <a:xfrm>
              <a:off x="4000500" y="1895754"/>
              <a:ext cx="1000125" cy="2664807"/>
            </a:xfrm>
            <a:prstGeom prst="roundRect">
              <a:avLst>
                <a:gd name="adj" fmla="val 50000"/>
              </a:avLst>
            </a:prstGeom>
            <a:solidFill>
              <a:srgbClr val="97AEB7"/>
            </a:solidFill>
            <a:ln w="25400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dobe Clean ExtraBold"/>
                <a:ea typeface="+mn-ea"/>
                <a:cs typeface="+mn-cs"/>
              </a:endParaRPr>
            </a:p>
          </p:txBody>
        </p:sp>
        <p:sp>
          <p:nvSpPr>
            <p:cNvPr id="52" name="Rectangle: Rounded Corners 51">
              <a:extLst>
                <a:ext uri="{FF2B5EF4-FFF2-40B4-BE49-F238E27FC236}">
                  <a16:creationId xmlns:a16="http://schemas.microsoft.com/office/drawing/2014/main" id="{26644638-0CB1-455D-A881-48EC0CA297F0}"/>
                </a:ext>
              </a:extLst>
            </p:cNvPr>
            <p:cNvSpPr/>
            <p:nvPr/>
          </p:nvSpPr>
          <p:spPr>
            <a:xfrm>
              <a:off x="4000500" y="1895754"/>
              <a:ext cx="1000125" cy="2664807"/>
            </a:xfrm>
            <a:prstGeom prst="roundRect">
              <a:avLst>
                <a:gd name="adj" fmla="val 50000"/>
              </a:avLst>
            </a:prstGeom>
            <a:solidFill>
              <a:srgbClr val="F4F6F8">
                <a:alpha val="10000"/>
              </a:srgbClr>
            </a:solidFill>
            <a:ln w="25400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txBody>
            <a:bodyPr rtlCol="0" anchor="ctr"/>
            <a:lstStyle/>
            <a:p>
              <a:pPr algn="ctr">
                <a:defRPr/>
              </a:pPr>
              <a:r>
                <a:rPr lang="it-IT" sz="1600" dirty="0">
                  <a:solidFill>
                    <a:srgbClr val="FFFFFF"/>
                  </a:solidFill>
                  <a:latin typeface="Adobe Clean ExtraBold"/>
                </a:rPr>
                <a:t>Basta tirare a indovinare con i test A/B e multivariati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D866A6CC-5314-444A-A426-E53D4AEFCC54}"/>
              </a:ext>
            </a:extLst>
          </p:cNvPr>
          <p:cNvGrpSpPr/>
          <p:nvPr/>
        </p:nvGrpSpPr>
        <p:grpSpPr>
          <a:xfrm>
            <a:off x="8284788" y="1814081"/>
            <a:ext cx="3471302" cy="646189"/>
            <a:chOff x="4000500" y="1895754"/>
            <a:chExt cx="1000125" cy="2664807"/>
          </a:xfrm>
        </p:grpSpPr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6B434D6E-CD0E-49AE-9683-A04D7E7F8C7B}"/>
                </a:ext>
              </a:extLst>
            </p:cNvPr>
            <p:cNvSpPr/>
            <p:nvPr/>
          </p:nvSpPr>
          <p:spPr>
            <a:xfrm>
              <a:off x="4000500" y="1895754"/>
              <a:ext cx="1000125" cy="2664807"/>
            </a:xfrm>
            <a:prstGeom prst="roundRect">
              <a:avLst>
                <a:gd name="adj" fmla="val 50000"/>
              </a:avLst>
            </a:prstGeom>
            <a:solidFill>
              <a:srgbClr val="97AEB7"/>
            </a:solidFill>
            <a:ln w="25400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dobe Clean ExtraBold"/>
                <a:ea typeface="+mn-ea"/>
                <a:cs typeface="+mn-cs"/>
              </a:endParaRPr>
            </a:p>
          </p:txBody>
        </p:sp>
        <p:sp>
          <p:nvSpPr>
            <p:cNvPr id="47" name="Rectangle: Rounded Corners 46">
              <a:extLst>
                <a:ext uri="{FF2B5EF4-FFF2-40B4-BE49-F238E27FC236}">
                  <a16:creationId xmlns:a16="http://schemas.microsoft.com/office/drawing/2014/main" id="{5F95FED5-1563-4CB2-8FB9-C957E9398119}"/>
                </a:ext>
              </a:extLst>
            </p:cNvPr>
            <p:cNvSpPr/>
            <p:nvPr/>
          </p:nvSpPr>
          <p:spPr>
            <a:xfrm>
              <a:off x="4000500" y="1895754"/>
              <a:ext cx="1000125" cy="2664807"/>
            </a:xfrm>
            <a:prstGeom prst="roundRect">
              <a:avLst>
                <a:gd name="adj" fmla="val 50000"/>
              </a:avLst>
            </a:prstGeom>
            <a:solidFill>
              <a:srgbClr val="F4F6F8">
                <a:alpha val="10000"/>
              </a:srgbClr>
            </a:solidFill>
            <a:ln w="25400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it-IT" sz="1500" dirty="0">
                  <a:solidFill>
                    <a:srgbClr val="FFFFFF"/>
                  </a:solidFill>
                  <a:latin typeface="Adobe Clean ExtraBold"/>
                </a:rPr>
                <a:t>Migliora ogni esperienza con l'automazione e la scala basate sull'AI</a:t>
              </a:r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DF83E90D-1CD4-419C-850A-CD5083CCAF9E}"/>
              </a:ext>
            </a:extLst>
          </p:cNvPr>
          <p:cNvSpPr txBox="1"/>
          <p:nvPr/>
        </p:nvSpPr>
        <p:spPr>
          <a:xfrm>
            <a:off x="8326715" y="2976474"/>
            <a:ext cx="338744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400" dirty="0"/>
              <a:t>Testa e offri esperienze personalizzate </a:t>
            </a:r>
            <a:br>
              <a:rPr lang="it-IT" sz="1400" dirty="0"/>
            </a:br>
            <a:r>
              <a:rPr lang="it-IT" sz="1400" dirty="0"/>
              <a:t>per ogni visitatore, applicando l'intelligenza artificiale con un solo clic.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D069DB-D556-4408-9A33-202C625C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312661"/>
            <a:ext cx="11512930" cy="646189"/>
          </a:xfrm>
        </p:spPr>
        <p:txBody>
          <a:bodyPr/>
          <a:lstStyle/>
          <a:p>
            <a:r>
              <a:rPr lang="it-IT" dirty="0">
                <a:latin typeface="+mj-lt"/>
              </a:rPr>
              <a:t>Adobe Target:</a:t>
            </a:r>
            <a:r>
              <a:rPr lang="it-IT" dirty="0">
                <a:solidFill>
                  <a:schemeClr val="tx1"/>
                </a:solidFill>
                <a:latin typeface="+mj-lt"/>
              </a:rPr>
              <a:t> identifica i tuoi contenuti migliori attraverso test facili </a:t>
            </a:r>
            <a:br>
              <a:rPr lang="it-IT" dirty="0">
                <a:solidFill>
                  <a:schemeClr val="tx1"/>
                </a:solidFill>
                <a:latin typeface="+mj-lt"/>
              </a:rPr>
            </a:br>
            <a:r>
              <a:rPr lang="it-IT" dirty="0">
                <a:solidFill>
                  <a:schemeClr val="tx1"/>
                </a:solidFill>
                <a:latin typeface="+mj-lt"/>
              </a:rPr>
              <a:t>da eseguire. Così puoi offrire l'esperienza giusta al cliente giusto.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90E37863-98CF-460C-8B75-885173848A67}"/>
              </a:ext>
            </a:extLst>
          </p:cNvPr>
          <p:cNvGrpSpPr/>
          <p:nvPr/>
        </p:nvGrpSpPr>
        <p:grpSpPr>
          <a:xfrm>
            <a:off x="340538" y="4213249"/>
            <a:ext cx="2448000" cy="403039"/>
            <a:chOff x="4000500" y="1895754"/>
            <a:chExt cx="1000125" cy="2664807"/>
          </a:xfrm>
        </p:grpSpPr>
        <p:sp>
          <p:nvSpPr>
            <p:cNvPr id="63" name="Rectangle: Rounded Corners 62">
              <a:extLst>
                <a:ext uri="{FF2B5EF4-FFF2-40B4-BE49-F238E27FC236}">
                  <a16:creationId xmlns:a16="http://schemas.microsoft.com/office/drawing/2014/main" id="{23285FB3-DE0A-4BC5-8F01-CEC394D4B7EE}"/>
                </a:ext>
              </a:extLst>
            </p:cNvPr>
            <p:cNvSpPr/>
            <p:nvPr/>
          </p:nvSpPr>
          <p:spPr>
            <a:xfrm>
              <a:off x="4000500" y="1895754"/>
              <a:ext cx="1000125" cy="2664807"/>
            </a:xfrm>
            <a:prstGeom prst="roundRect">
              <a:avLst>
                <a:gd name="adj" fmla="val 50000"/>
              </a:avLst>
            </a:prstGeom>
            <a:solidFill>
              <a:srgbClr val="308FFF"/>
            </a:solidFill>
            <a:ln w="25400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GB" sz="14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64" name="Rectangle: Rounded Corners 63">
              <a:extLst>
                <a:ext uri="{FF2B5EF4-FFF2-40B4-BE49-F238E27FC236}">
                  <a16:creationId xmlns:a16="http://schemas.microsoft.com/office/drawing/2014/main" id="{EE382DCE-B193-48F6-8AE2-E21E7BCEA01C}"/>
                </a:ext>
              </a:extLst>
            </p:cNvPr>
            <p:cNvSpPr/>
            <p:nvPr/>
          </p:nvSpPr>
          <p:spPr>
            <a:xfrm>
              <a:off x="4000500" y="1895754"/>
              <a:ext cx="1000125" cy="2664807"/>
            </a:xfrm>
            <a:prstGeom prst="roundRect">
              <a:avLst>
                <a:gd name="adj" fmla="val 50000"/>
              </a:avLst>
            </a:prstGeom>
            <a:solidFill>
              <a:srgbClr val="F4F6F8">
                <a:alpha val="10000"/>
              </a:srgbClr>
            </a:solidFill>
            <a:ln w="25400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txBody>
            <a:bodyPr rtlCol="0" anchor="ctr"/>
            <a:lstStyle/>
            <a:p>
              <a:pPr algn="ctr"/>
              <a:r>
                <a:rPr lang="it-IT" sz="1400">
                  <a:solidFill>
                    <a:schemeClr val="bg1"/>
                  </a:solidFill>
                  <a:latin typeface="+mj-lt"/>
                  <a:hlinkClick r:id="rId2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Guida all'implementazione</a:t>
              </a: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67F2607D-95E1-4268-8225-CD0A4279A5B1}"/>
              </a:ext>
            </a:extLst>
          </p:cNvPr>
          <p:cNvGrpSpPr/>
          <p:nvPr/>
        </p:nvGrpSpPr>
        <p:grpSpPr>
          <a:xfrm>
            <a:off x="2916214" y="4213249"/>
            <a:ext cx="2448000" cy="403039"/>
            <a:chOff x="4000500" y="1895754"/>
            <a:chExt cx="1000125" cy="2664807"/>
          </a:xfrm>
        </p:grpSpPr>
        <p:sp>
          <p:nvSpPr>
            <p:cNvPr id="66" name="Rectangle: Rounded Corners 65">
              <a:extLst>
                <a:ext uri="{FF2B5EF4-FFF2-40B4-BE49-F238E27FC236}">
                  <a16:creationId xmlns:a16="http://schemas.microsoft.com/office/drawing/2014/main" id="{FD4D50E3-E941-497E-A110-296AA9A3031B}"/>
                </a:ext>
              </a:extLst>
            </p:cNvPr>
            <p:cNvSpPr/>
            <p:nvPr/>
          </p:nvSpPr>
          <p:spPr>
            <a:xfrm>
              <a:off x="4000500" y="1895754"/>
              <a:ext cx="1000125" cy="2664807"/>
            </a:xfrm>
            <a:prstGeom prst="roundRect">
              <a:avLst>
                <a:gd name="adj" fmla="val 50000"/>
              </a:avLst>
            </a:prstGeom>
            <a:solidFill>
              <a:srgbClr val="308FFF"/>
            </a:solidFill>
            <a:ln w="25400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GB" sz="14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67" name="Rectangle: Rounded Corners 66">
              <a:extLst>
                <a:ext uri="{FF2B5EF4-FFF2-40B4-BE49-F238E27FC236}">
                  <a16:creationId xmlns:a16="http://schemas.microsoft.com/office/drawing/2014/main" id="{B8CD84B5-FE9C-4E3A-B1C6-64E55926497A}"/>
                </a:ext>
              </a:extLst>
            </p:cNvPr>
            <p:cNvSpPr/>
            <p:nvPr/>
          </p:nvSpPr>
          <p:spPr>
            <a:xfrm>
              <a:off x="4000500" y="1895754"/>
              <a:ext cx="1000125" cy="2664807"/>
            </a:xfrm>
            <a:prstGeom prst="roundRect">
              <a:avLst>
                <a:gd name="adj" fmla="val 50000"/>
              </a:avLst>
            </a:prstGeom>
            <a:solidFill>
              <a:srgbClr val="F4F6F8">
                <a:alpha val="10000"/>
              </a:srgbClr>
            </a:solidFill>
            <a:ln w="25400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txBody>
            <a:bodyPr rtlCol="0" anchor="ctr"/>
            <a:lstStyle/>
            <a:p>
              <a:pPr algn="ctr"/>
              <a:r>
                <a:rPr lang="it-IT" sz="1400">
                  <a:solidFill>
                    <a:schemeClr val="bg1"/>
                  </a:solidFill>
                  <a:latin typeface="+mj-lt"/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Community di Target</a:t>
              </a: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077E077C-F463-4199-BD5D-DCC99E916F8E}"/>
              </a:ext>
            </a:extLst>
          </p:cNvPr>
          <p:cNvGrpSpPr/>
          <p:nvPr/>
        </p:nvGrpSpPr>
        <p:grpSpPr>
          <a:xfrm>
            <a:off x="5523397" y="4213249"/>
            <a:ext cx="2448000" cy="403039"/>
            <a:chOff x="4000500" y="1895754"/>
            <a:chExt cx="1000125" cy="2664807"/>
          </a:xfrm>
        </p:grpSpPr>
        <p:sp>
          <p:nvSpPr>
            <p:cNvPr id="69" name="Rectangle: Rounded Corners 68">
              <a:extLst>
                <a:ext uri="{FF2B5EF4-FFF2-40B4-BE49-F238E27FC236}">
                  <a16:creationId xmlns:a16="http://schemas.microsoft.com/office/drawing/2014/main" id="{3276103A-972D-4BE5-A77A-4631C17E68A8}"/>
                </a:ext>
              </a:extLst>
            </p:cNvPr>
            <p:cNvSpPr/>
            <p:nvPr/>
          </p:nvSpPr>
          <p:spPr>
            <a:xfrm>
              <a:off x="4000500" y="1895754"/>
              <a:ext cx="1000125" cy="2664807"/>
            </a:xfrm>
            <a:prstGeom prst="roundRect">
              <a:avLst>
                <a:gd name="adj" fmla="val 50000"/>
              </a:avLst>
            </a:prstGeom>
            <a:solidFill>
              <a:srgbClr val="308FFF"/>
            </a:solidFill>
            <a:ln w="25400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GB" sz="14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0" name="Rectangle: Rounded Corners 69">
              <a:extLst>
                <a:ext uri="{FF2B5EF4-FFF2-40B4-BE49-F238E27FC236}">
                  <a16:creationId xmlns:a16="http://schemas.microsoft.com/office/drawing/2014/main" id="{72F51E5E-5817-4668-BDD3-29ADC83E9589}"/>
                </a:ext>
              </a:extLst>
            </p:cNvPr>
            <p:cNvSpPr/>
            <p:nvPr/>
          </p:nvSpPr>
          <p:spPr>
            <a:xfrm>
              <a:off x="4000500" y="1895754"/>
              <a:ext cx="1000125" cy="2664807"/>
            </a:xfrm>
            <a:prstGeom prst="roundRect">
              <a:avLst>
                <a:gd name="adj" fmla="val 50000"/>
              </a:avLst>
            </a:prstGeom>
            <a:solidFill>
              <a:srgbClr val="F4F6F8">
                <a:alpha val="10000"/>
              </a:srgbClr>
            </a:solidFill>
            <a:ln w="25400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txBody>
            <a:bodyPr lIns="91440" tIns="45720" rIns="91440" bIns="45720" rtlCol="0" anchor="ctr"/>
            <a:lstStyle/>
            <a:p>
              <a:pPr algn="ctr"/>
              <a:r>
                <a:rPr lang="it-IT" sz="1400">
                  <a:solidFill>
                    <a:srgbClr val="FFFFFF"/>
                  </a:solidFill>
                  <a:latin typeface="+mj-lt"/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Informazioni e supporto</a:t>
              </a:r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E0468752-D48A-4397-842A-BBFB65CCA9FC}"/>
              </a:ext>
            </a:extLst>
          </p:cNvPr>
          <p:cNvGrpSpPr/>
          <p:nvPr/>
        </p:nvGrpSpPr>
        <p:grpSpPr>
          <a:xfrm>
            <a:off x="340538" y="4774564"/>
            <a:ext cx="2448000" cy="403039"/>
            <a:chOff x="4000500" y="1895754"/>
            <a:chExt cx="1000125" cy="2664807"/>
          </a:xfrm>
        </p:grpSpPr>
        <p:sp>
          <p:nvSpPr>
            <p:cNvPr id="72" name="Rectangle: Rounded Corners 71">
              <a:extLst>
                <a:ext uri="{FF2B5EF4-FFF2-40B4-BE49-F238E27FC236}">
                  <a16:creationId xmlns:a16="http://schemas.microsoft.com/office/drawing/2014/main" id="{BAE150F8-84B9-42CD-AF18-5D0F941CC78E}"/>
                </a:ext>
              </a:extLst>
            </p:cNvPr>
            <p:cNvSpPr/>
            <p:nvPr/>
          </p:nvSpPr>
          <p:spPr>
            <a:xfrm>
              <a:off x="4000500" y="1895754"/>
              <a:ext cx="1000125" cy="2664807"/>
            </a:xfrm>
            <a:prstGeom prst="roundRect">
              <a:avLst>
                <a:gd name="adj" fmla="val 50000"/>
              </a:avLst>
            </a:prstGeom>
            <a:solidFill>
              <a:srgbClr val="308FFF"/>
            </a:solidFill>
            <a:ln w="25400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GB" sz="14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3" name="Rectangle: Rounded Corners 72">
              <a:extLst>
                <a:ext uri="{FF2B5EF4-FFF2-40B4-BE49-F238E27FC236}">
                  <a16:creationId xmlns:a16="http://schemas.microsoft.com/office/drawing/2014/main" id="{F19B6C10-4F0C-4418-9CA4-C8C8D589E28A}"/>
                </a:ext>
              </a:extLst>
            </p:cNvPr>
            <p:cNvSpPr/>
            <p:nvPr/>
          </p:nvSpPr>
          <p:spPr>
            <a:xfrm>
              <a:off x="4000500" y="1895754"/>
              <a:ext cx="1000125" cy="2664807"/>
            </a:xfrm>
            <a:prstGeom prst="roundRect">
              <a:avLst>
                <a:gd name="adj" fmla="val 50000"/>
              </a:avLst>
            </a:prstGeom>
            <a:solidFill>
              <a:srgbClr val="F4F6F8">
                <a:alpha val="10000"/>
              </a:srgbClr>
            </a:solidFill>
            <a:ln w="25400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txBody>
            <a:bodyPr rtlCol="0" anchor="ctr"/>
            <a:lstStyle/>
            <a:p>
              <a:pPr algn="ctr"/>
              <a:r>
                <a:rPr lang="it-IT" sz="1400">
                  <a:solidFill>
                    <a:schemeClr val="bg1"/>
                  </a:solidFill>
                  <a:latin typeface="+mj-lt"/>
                  <a:hlinkClick r:id="rId5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Target Exchange</a:t>
              </a: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A30567CC-8DCD-40E4-9A25-DDDDCAD96CFF}"/>
              </a:ext>
            </a:extLst>
          </p:cNvPr>
          <p:cNvGrpSpPr/>
          <p:nvPr/>
        </p:nvGrpSpPr>
        <p:grpSpPr>
          <a:xfrm>
            <a:off x="2916214" y="4774564"/>
            <a:ext cx="2448000" cy="403039"/>
            <a:chOff x="4000500" y="1895754"/>
            <a:chExt cx="1000125" cy="2664807"/>
          </a:xfrm>
        </p:grpSpPr>
        <p:sp>
          <p:nvSpPr>
            <p:cNvPr id="75" name="Rectangle: Rounded Corners 74">
              <a:extLst>
                <a:ext uri="{FF2B5EF4-FFF2-40B4-BE49-F238E27FC236}">
                  <a16:creationId xmlns:a16="http://schemas.microsoft.com/office/drawing/2014/main" id="{461E0D6D-9BD2-4D09-89B0-A754E7913AC3}"/>
                </a:ext>
              </a:extLst>
            </p:cNvPr>
            <p:cNvSpPr/>
            <p:nvPr/>
          </p:nvSpPr>
          <p:spPr>
            <a:xfrm>
              <a:off x="4000500" y="1895754"/>
              <a:ext cx="1000125" cy="2664807"/>
            </a:xfrm>
            <a:prstGeom prst="roundRect">
              <a:avLst>
                <a:gd name="adj" fmla="val 50000"/>
              </a:avLst>
            </a:prstGeom>
            <a:solidFill>
              <a:srgbClr val="308FFF"/>
            </a:solidFill>
            <a:ln w="25400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GB" sz="14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6" name="Rectangle: Rounded Corners 75">
              <a:extLst>
                <a:ext uri="{FF2B5EF4-FFF2-40B4-BE49-F238E27FC236}">
                  <a16:creationId xmlns:a16="http://schemas.microsoft.com/office/drawing/2014/main" id="{C37984DC-E63B-4A65-B90B-4A8111710EEA}"/>
                </a:ext>
              </a:extLst>
            </p:cNvPr>
            <p:cNvSpPr/>
            <p:nvPr/>
          </p:nvSpPr>
          <p:spPr>
            <a:xfrm>
              <a:off x="4000500" y="1895754"/>
              <a:ext cx="1000125" cy="2664807"/>
            </a:xfrm>
            <a:prstGeom prst="roundRect">
              <a:avLst>
                <a:gd name="adj" fmla="val 50000"/>
              </a:avLst>
            </a:prstGeom>
            <a:solidFill>
              <a:srgbClr val="F4F6F8">
                <a:alpha val="10000"/>
              </a:srgbClr>
            </a:solidFill>
            <a:ln w="25400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txBody>
            <a:bodyPr lIns="91440" tIns="45720" rIns="91440" bIns="45720" rtlCol="0" anchor="ctr"/>
            <a:lstStyle/>
            <a:p>
              <a:pPr algn="ctr"/>
              <a:r>
                <a:rPr lang="it-IT" sz="1400">
                  <a:solidFill>
                    <a:srgbClr val="FFFFFF"/>
                  </a:solidFill>
                  <a:latin typeface="+mj-lt"/>
                  <a:hlinkClick r:id="rId6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Documentazione su Target</a:t>
              </a:r>
            </a:p>
          </p:txBody>
        </p:sp>
      </p:grpSp>
      <p:pic>
        <p:nvPicPr>
          <p:cNvPr id="7" name="Graphic 6">
            <a:extLst>
              <a:ext uri="{FF2B5EF4-FFF2-40B4-BE49-F238E27FC236}">
                <a16:creationId xmlns:a16="http://schemas.microsoft.com/office/drawing/2014/main" id="{AA6EC443-191A-4943-9F93-AED843D3277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990642" y="2545028"/>
            <a:ext cx="378992" cy="403444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65F07D46-16F7-49F7-A60B-8C7DBE7FB3A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909661" y="2628181"/>
            <a:ext cx="372678" cy="248452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3380E531-5BE8-4ED0-9806-80EABE4F7F2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838952" y="2565263"/>
            <a:ext cx="362974" cy="362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0652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>
            <a:extLst>
              <a:ext uri="{FF2B5EF4-FFF2-40B4-BE49-F238E27FC236}">
                <a16:creationId xmlns:a16="http://schemas.microsoft.com/office/drawing/2014/main" id="{4331211F-4CD1-4F8C-9E59-A5EA7D4CA47E}"/>
              </a:ext>
            </a:extLst>
          </p:cNvPr>
          <p:cNvSpPr/>
          <p:nvPr/>
        </p:nvSpPr>
        <p:spPr>
          <a:xfrm>
            <a:off x="9684109" y="1739835"/>
            <a:ext cx="2309416" cy="2216475"/>
          </a:xfrm>
          <a:prstGeom prst="rect">
            <a:avLst/>
          </a:prstGeom>
          <a:solidFill>
            <a:srgbClr val="F5F5F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Adobe Clean SemiLight" panose="020B0403020404020204" pitchFamily="34" charset="0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E8D9A636-C815-4C09-8A80-925CA1DCC80A}"/>
              </a:ext>
            </a:extLst>
          </p:cNvPr>
          <p:cNvSpPr/>
          <p:nvPr/>
        </p:nvSpPr>
        <p:spPr>
          <a:xfrm>
            <a:off x="7325537" y="1739835"/>
            <a:ext cx="2309416" cy="2216475"/>
          </a:xfrm>
          <a:prstGeom prst="rect">
            <a:avLst/>
          </a:prstGeom>
          <a:solidFill>
            <a:srgbClr val="F5F5F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Adobe Clean SemiLight" panose="020B0403020404020204" pitchFamily="34" charset="0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D14D7F7A-7C29-410F-A3EE-C1E743EC1DA8}"/>
              </a:ext>
            </a:extLst>
          </p:cNvPr>
          <p:cNvSpPr/>
          <p:nvPr/>
        </p:nvSpPr>
        <p:spPr>
          <a:xfrm>
            <a:off x="4966965" y="1739834"/>
            <a:ext cx="2309416" cy="2216475"/>
          </a:xfrm>
          <a:prstGeom prst="rect">
            <a:avLst/>
          </a:prstGeom>
          <a:solidFill>
            <a:srgbClr val="F5F5F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Adobe Clean SemiLight" panose="020B0403020404020204" pitchFamily="34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939254C7-44A1-41CC-A401-6A5C6A65A181}"/>
              </a:ext>
            </a:extLst>
          </p:cNvPr>
          <p:cNvSpPr/>
          <p:nvPr/>
        </p:nvSpPr>
        <p:spPr>
          <a:xfrm>
            <a:off x="2599322" y="1739834"/>
            <a:ext cx="2309416" cy="2216475"/>
          </a:xfrm>
          <a:prstGeom prst="rect">
            <a:avLst/>
          </a:prstGeom>
          <a:solidFill>
            <a:srgbClr val="F5F5F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Adobe Clean SemiLight" panose="020B0403020404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B6EA9D5-E320-4A69-8BB4-A17FB0D257F0}"/>
              </a:ext>
            </a:extLst>
          </p:cNvPr>
          <p:cNvSpPr/>
          <p:nvPr/>
        </p:nvSpPr>
        <p:spPr>
          <a:xfrm>
            <a:off x="231680" y="1739835"/>
            <a:ext cx="2309416" cy="2216475"/>
          </a:xfrm>
          <a:prstGeom prst="rect">
            <a:avLst/>
          </a:prstGeom>
          <a:solidFill>
            <a:srgbClr val="F5F5F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Adobe Clean SemiLight" panose="020B0403020404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D069DB-D556-4408-9A33-202C625C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312661"/>
            <a:ext cx="11512930" cy="646189"/>
          </a:xfrm>
        </p:spPr>
        <p:txBody>
          <a:bodyPr/>
          <a:lstStyle/>
          <a:p>
            <a:r>
              <a:rPr lang="it-IT" dirty="0">
                <a:latin typeface="+mj-lt"/>
              </a:rPr>
              <a:t>Adobe Experience Manager:</a:t>
            </a:r>
            <a:r>
              <a:rPr lang="it-IT" dirty="0">
                <a:solidFill>
                  <a:schemeClr val="tx1"/>
                </a:solidFill>
                <a:latin typeface="+mj-lt"/>
              </a:rPr>
              <a:t> potente piattaforma per gestire e fornire esperienze digitali connesse attraverso il percorso del cliente, </a:t>
            </a:r>
            <a:br>
              <a:rPr lang="it-IT" dirty="0">
                <a:solidFill>
                  <a:schemeClr val="tx1"/>
                </a:solidFill>
                <a:latin typeface="+mj-lt"/>
              </a:rPr>
            </a:br>
            <a:r>
              <a:rPr lang="it-IT" dirty="0">
                <a:solidFill>
                  <a:schemeClr val="tx1"/>
                </a:solidFill>
                <a:latin typeface="+mj-lt"/>
              </a:rPr>
              <a:t>dalle interazioni online a quelle fisiche.</a:t>
            </a:r>
          </a:p>
        </p:txBody>
      </p: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F77A311C-32EA-43A3-B86F-45E4ECCCB384}"/>
              </a:ext>
            </a:extLst>
          </p:cNvPr>
          <p:cNvGrpSpPr/>
          <p:nvPr/>
        </p:nvGrpSpPr>
        <p:grpSpPr>
          <a:xfrm>
            <a:off x="340538" y="4213249"/>
            <a:ext cx="2892499" cy="403039"/>
            <a:chOff x="4000500" y="1895754"/>
            <a:chExt cx="1000125" cy="2664807"/>
          </a:xfrm>
        </p:grpSpPr>
        <p:sp>
          <p:nvSpPr>
            <p:cNvPr id="127" name="Rectangle: Rounded Corners 126">
              <a:extLst>
                <a:ext uri="{FF2B5EF4-FFF2-40B4-BE49-F238E27FC236}">
                  <a16:creationId xmlns:a16="http://schemas.microsoft.com/office/drawing/2014/main" id="{4685A9F1-EEBA-40E2-9BCC-8A3637EC52A7}"/>
                </a:ext>
              </a:extLst>
            </p:cNvPr>
            <p:cNvSpPr/>
            <p:nvPr/>
          </p:nvSpPr>
          <p:spPr>
            <a:xfrm>
              <a:off x="4000500" y="1895754"/>
              <a:ext cx="1000125" cy="2664807"/>
            </a:xfrm>
            <a:prstGeom prst="roundRect">
              <a:avLst>
                <a:gd name="adj" fmla="val 50000"/>
              </a:avLst>
            </a:prstGeom>
            <a:solidFill>
              <a:srgbClr val="308FFF"/>
            </a:solidFill>
            <a:ln w="25400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14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GB" sz="14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28" name="Rectangle: Rounded Corners 127">
              <a:extLst>
                <a:ext uri="{FF2B5EF4-FFF2-40B4-BE49-F238E27FC236}">
                  <a16:creationId xmlns:a16="http://schemas.microsoft.com/office/drawing/2014/main" id="{E4FD9A04-6966-43C0-94D7-FBEB9B207722}"/>
                </a:ext>
              </a:extLst>
            </p:cNvPr>
            <p:cNvSpPr/>
            <p:nvPr/>
          </p:nvSpPr>
          <p:spPr>
            <a:xfrm>
              <a:off x="4000500" y="1895754"/>
              <a:ext cx="1000125" cy="2664807"/>
            </a:xfrm>
            <a:prstGeom prst="roundRect">
              <a:avLst>
                <a:gd name="adj" fmla="val 50000"/>
              </a:avLst>
            </a:prstGeom>
            <a:solidFill>
              <a:srgbClr val="F4F6F8">
                <a:alpha val="10000"/>
              </a:srgbClr>
            </a:solidFill>
            <a:ln w="25400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txBody>
            <a:bodyPr lIns="91440" tIns="45720" rIns="91440" bIns="45720" rtlCol="0" anchor="ctr"/>
            <a:lstStyle/>
            <a:p>
              <a:pPr algn="ctr">
                <a:lnSpc>
                  <a:spcPts val="1400"/>
                </a:lnSpc>
              </a:pPr>
              <a:r>
                <a:rPr lang="it-IT" sz="1400" dirty="0">
                  <a:solidFill>
                    <a:schemeClr val="bg1"/>
                  </a:solidFill>
                  <a:latin typeface="+mj-lt"/>
                  <a:hlinkClick r:id="rId2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Community </a:t>
              </a:r>
              <a:br>
                <a:rPr lang="it-IT" sz="1400" dirty="0">
                  <a:solidFill>
                    <a:schemeClr val="bg1"/>
                  </a:solidFill>
                  <a:latin typeface="+mj-lt"/>
                  <a:hlinkClick r:id="rId2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</a:br>
              <a:r>
                <a:rPr lang="it-IT" sz="1400" dirty="0">
                  <a:solidFill>
                    <a:schemeClr val="bg1"/>
                  </a:solidFill>
                  <a:latin typeface="+mj-lt"/>
                  <a:hlinkClick r:id="rId2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di Experience Manager</a:t>
              </a:r>
            </a:p>
          </p:txBody>
        </p:sp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78E07B98-17D1-41C8-A5B1-2B64B8065EDE}"/>
              </a:ext>
            </a:extLst>
          </p:cNvPr>
          <p:cNvGrpSpPr/>
          <p:nvPr/>
        </p:nvGrpSpPr>
        <p:grpSpPr>
          <a:xfrm>
            <a:off x="3478643" y="4213249"/>
            <a:ext cx="2448000" cy="403039"/>
            <a:chOff x="4000500" y="1895754"/>
            <a:chExt cx="1000125" cy="2664807"/>
          </a:xfrm>
        </p:grpSpPr>
        <p:sp>
          <p:nvSpPr>
            <p:cNvPr id="132" name="Rectangle: Rounded Corners 131">
              <a:extLst>
                <a:ext uri="{FF2B5EF4-FFF2-40B4-BE49-F238E27FC236}">
                  <a16:creationId xmlns:a16="http://schemas.microsoft.com/office/drawing/2014/main" id="{1A493B1E-C39F-474A-812D-9F705C81A393}"/>
                </a:ext>
              </a:extLst>
            </p:cNvPr>
            <p:cNvSpPr/>
            <p:nvPr/>
          </p:nvSpPr>
          <p:spPr>
            <a:xfrm>
              <a:off x="4000500" y="1895754"/>
              <a:ext cx="1000125" cy="2664807"/>
            </a:xfrm>
            <a:prstGeom prst="roundRect">
              <a:avLst>
                <a:gd name="adj" fmla="val 50000"/>
              </a:avLst>
            </a:prstGeom>
            <a:solidFill>
              <a:srgbClr val="308FFF"/>
            </a:solidFill>
            <a:ln w="25400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GB" sz="1400">
                <a:solidFill>
                  <a:srgbClr val="FFFFFF"/>
                </a:solidFill>
                <a:latin typeface="+mj-lt"/>
              </a:endParaRPr>
            </a:p>
          </p:txBody>
        </p:sp>
        <p:sp>
          <p:nvSpPr>
            <p:cNvPr id="133" name="Rectangle: Rounded Corners 132">
              <a:extLst>
                <a:ext uri="{FF2B5EF4-FFF2-40B4-BE49-F238E27FC236}">
                  <a16:creationId xmlns:a16="http://schemas.microsoft.com/office/drawing/2014/main" id="{0D06E3F8-56BD-453E-93F6-A5DD38236AB6}"/>
                </a:ext>
              </a:extLst>
            </p:cNvPr>
            <p:cNvSpPr/>
            <p:nvPr/>
          </p:nvSpPr>
          <p:spPr>
            <a:xfrm>
              <a:off x="4000500" y="1895754"/>
              <a:ext cx="1000125" cy="2664807"/>
            </a:xfrm>
            <a:prstGeom prst="roundRect">
              <a:avLst>
                <a:gd name="adj" fmla="val 50000"/>
              </a:avLst>
            </a:prstGeom>
            <a:solidFill>
              <a:srgbClr val="F4F6F8">
                <a:alpha val="10000"/>
              </a:srgbClr>
            </a:solidFill>
            <a:ln w="25400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txBody>
            <a:bodyPr lIns="91440" tIns="45720" rIns="91440" bIns="45720" rtlCol="0" anchor="ctr"/>
            <a:lstStyle/>
            <a:p>
              <a:pPr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it-IT" sz="1400">
                  <a:solidFill>
                    <a:srgbClr val="FFFFFF"/>
                  </a:solidFill>
                  <a:latin typeface="+mj-lt"/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Informazioni e supporto</a:t>
              </a:r>
            </a:p>
          </p:txBody>
        </p: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F5A598C8-14BB-4C54-9A79-75B7EDFE9F62}"/>
              </a:ext>
            </a:extLst>
          </p:cNvPr>
          <p:cNvGrpSpPr/>
          <p:nvPr/>
        </p:nvGrpSpPr>
        <p:grpSpPr>
          <a:xfrm>
            <a:off x="6054318" y="4213249"/>
            <a:ext cx="2448000" cy="403039"/>
            <a:chOff x="4000500" y="1895754"/>
            <a:chExt cx="1000125" cy="2664807"/>
          </a:xfrm>
        </p:grpSpPr>
        <p:sp>
          <p:nvSpPr>
            <p:cNvPr id="135" name="Rectangle: Rounded Corners 134">
              <a:extLst>
                <a:ext uri="{FF2B5EF4-FFF2-40B4-BE49-F238E27FC236}">
                  <a16:creationId xmlns:a16="http://schemas.microsoft.com/office/drawing/2014/main" id="{E70E4F23-BEC9-4BA1-9B97-D44E79255DDB}"/>
                </a:ext>
              </a:extLst>
            </p:cNvPr>
            <p:cNvSpPr/>
            <p:nvPr/>
          </p:nvSpPr>
          <p:spPr>
            <a:xfrm>
              <a:off x="4000500" y="1895754"/>
              <a:ext cx="1000125" cy="2664807"/>
            </a:xfrm>
            <a:prstGeom prst="roundRect">
              <a:avLst>
                <a:gd name="adj" fmla="val 50000"/>
              </a:avLst>
            </a:prstGeom>
            <a:solidFill>
              <a:srgbClr val="308FFF"/>
            </a:solidFill>
            <a:ln w="25400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GB" sz="14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36" name="Rectangle: Rounded Corners 135">
              <a:extLst>
                <a:ext uri="{FF2B5EF4-FFF2-40B4-BE49-F238E27FC236}">
                  <a16:creationId xmlns:a16="http://schemas.microsoft.com/office/drawing/2014/main" id="{8330D737-0DA6-42FF-B109-106C833640E1}"/>
                </a:ext>
              </a:extLst>
            </p:cNvPr>
            <p:cNvSpPr/>
            <p:nvPr/>
          </p:nvSpPr>
          <p:spPr>
            <a:xfrm>
              <a:off x="4000500" y="1895754"/>
              <a:ext cx="1000125" cy="2664807"/>
            </a:xfrm>
            <a:prstGeom prst="roundRect">
              <a:avLst>
                <a:gd name="adj" fmla="val 50000"/>
              </a:avLst>
            </a:prstGeom>
            <a:solidFill>
              <a:srgbClr val="F4F6F8">
                <a:alpha val="10000"/>
              </a:srgbClr>
            </a:solidFill>
            <a:ln w="25400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txBody>
            <a:bodyPr rtlCol="0" anchor="ctr"/>
            <a:lstStyle/>
            <a:p>
              <a:pPr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it-IT" sz="1400">
                  <a:solidFill>
                    <a:schemeClr val="bg1"/>
                  </a:solidFill>
                  <a:latin typeface="+mj-lt"/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Componenti principali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4A6A09D1-5181-4443-9C5B-2C827A49DC03}"/>
              </a:ext>
            </a:extLst>
          </p:cNvPr>
          <p:cNvGrpSpPr/>
          <p:nvPr/>
        </p:nvGrpSpPr>
        <p:grpSpPr>
          <a:xfrm>
            <a:off x="8632055" y="4213249"/>
            <a:ext cx="2448000" cy="403039"/>
            <a:chOff x="4000500" y="1895754"/>
            <a:chExt cx="1000125" cy="2664807"/>
          </a:xfrm>
        </p:grpSpPr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335A0DD6-2CEA-48ED-B9A4-8C59FFC79672}"/>
                </a:ext>
              </a:extLst>
            </p:cNvPr>
            <p:cNvSpPr/>
            <p:nvPr/>
          </p:nvSpPr>
          <p:spPr>
            <a:xfrm>
              <a:off x="4000500" y="1895754"/>
              <a:ext cx="1000125" cy="2664807"/>
            </a:xfrm>
            <a:prstGeom prst="roundRect">
              <a:avLst>
                <a:gd name="adj" fmla="val 50000"/>
              </a:avLst>
            </a:prstGeom>
            <a:solidFill>
              <a:srgbClr val="308FFF"/>
            </a:solidFill>
            <a:ln w="25400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14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GB" sz="14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16BA6C00-24C6-47D7-9875-3087C5E870E4}"/>
                </a:ext>
              </a:extLst>
            </p:cNvPr>
            <p:cNvSpPr/>
            <p:nvPr/>
          </p:nvSpPr>
          <p:spPr>
            <a:xfrm>
              <a:off x="4000500" y="1895754"/>
              <a:ext cx="1000125" cy="2664807"/>
            </a:xfrm>
            <a:prstGeom prst="roundRect">
              <a:avLst>
                <a:gd name="adj" fmla="val 50000"/>
              </a:avLst>
            </a:prstGeom>
            <a:solidFill>
              <a:srgbClr val="F4F6F8">
                <a:alpha val="10000"/>
              </a:srgbClr>
            </a:solidFill>
            <a:ln w="25400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txBody>
            <a:bodyPr rtlCol="0" anchor="ctr"/>
            <a:lstStyle/>
            <a:p>
              <a:pPr algn="ctr" defTabSz="800100">
                <a:lnSpc>
                  <a:spcPts val="14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it-IT" sz="1400">
                  <a:solidFill>
                    <a:schemeClr val="bg1"/>
                  </a:solidFill>
                  <a:latin typeface="+mj-lt"/>
                  <a:hlinkClick r:id="rId5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Sessioni di Chiedi all'esperto</a:t>
              </a:r>
            </a:p>
          </p:txBody>
        </p:sp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9CBBF39F-FB71-41E4-AC23-FE6EA9544601}"/>
              </a:ext>
            </a:extLst>
          </p:cNvPr>
          <p:cNvGrpSpPr/>
          <p:nvPr/>
        </p:nvGrpSpPr>
        <p:grpSpPr>
          <a:xfrm>
            <a:off x="340537" y="4774564"/>
            <a:ext cx="3417007" cy="403039"/>
            <a:chOff x="4000500" y="1895754"/>
            <a:chExt cx="1000125" cy="2664807"/>
          </a:xfrm>
        </p:grpSpPr>
        <p:sp>
          <p:nvSpPr>
            <p:cNvPr id="138" name="Rectangle: Rounded Corners 137">
              <a:extLst>
                <a:ext uri="{FF2B5EF4-FFF2-40B4-BE49-F238E27FC236}">
                  <a16:creationId xmlns:a16="http://schemas.microsoft.com/office/drawing/2014/main" id="{C25396A9-2FE2-4196-AB96-B7C90766F253}"/>
                </a:ext>
              </a:extLst>
            </p:cNvPr>
            <p:cNvSpPr/>
            <p:nvPr/>
          </p:nvSpPr>
          <p:spPr>
            <a:xfrm>
              <a:off x="4000500" y="1895754"/>
              <a:ext cx="1000125" cy="2664807"/>
            </a:xfrm>
            <a:prstGeom prst="roundRect">
              <a:avLst>
                <a:gd name="adj" fmla="val 50000"/>
              </a:avLst>
            </a:prstGeom>
            <a:solidFill>
              <a:srgbClr val="308FFF"/>
            </a:solidFill>
            <a:ln w="25400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14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GB" sz="14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39" name="Rectangle: Rounded Corners 138">
              <a:extLst>
                <a:ext uri="{FF2B5EF4-FFF2-40B4-BE49-F238E27FC236}">
                  <a16:creationId xmlns:a16="http://schemas.microsoft.com/office/drawing/2014/main" id="{35F443F0-73E7-4EA2-A0A3-E138D03C8EF8}"/>
                </a:ext>
              </a:extLst>
            </p:cNvPr>
            <p:cNvSpPr/>
            <p:nvPr/>
          </p:nvSpPr>
          <p:spPr>
            <a:xfrm>
              <a:off x="4000500" y="1895754"/>
              <a:ext cx="1000125" cy="2664807"/>
            </a:xfrm>
            <a:prstGeom prst="roundRect">
              <a:avLst>
                <a:gd name="adj" fmla="val 50000"/>
              </a:avLst>
            </a:prstGeom>
            <a:solidFill>
              <a:srgbClr val="F4F6F8">
                <a:alpha val="10000"/>
              </a:srgbClr>
            </a:solidFill>
            <a:ln w="25400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txBody>
            <a:bodyPr lIns="91440" tIns="45720" rIns="91440" bIns="45720" rtlCol="0" anchor="ctr"/>
            <a:lstStyle/>
            <a:p>
              <a:pPr algn="ctr">
                <a:lnSpc>
                  <a:spcPts val="1400"/>
                </a:lnSpc>
              </a:pPr>
              <a:r>
                <a:rPr lang="it-IT" sz="1400" dirty="0">
                  <a:solidFill>
                    <a:schemeClr val="bg1"/>
                  </a:solidFill>
                  <a:latin typeface="+mj-lt"/>
                  <a:hlinkClick r:id="rId6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Aggiornamenti di sicurezza </a:t>
              </a:r>
              <a:br>
                <a:rPr lang="it-IT" sz="1400" dirty="0">
                  <a:solidFill>
                    <a:schemeClr val="bg1"/>
                  </a:solidFill>
                  <a:latin typeface="+mj-lt"/>
                  <a:hlinkClick r:id="rId6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</a:br>
              <a:r>
                <a:rPr lang="it-IT" sz="1400" dirty="0">
                  <a:solidFill>
                    <a:schemeClr val="bg1"/>
                  </a:solidFill>
                  <a:latin typeface="+mj-lt"/>
                  <a:hlinkClick r:id="rId6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di Experience Manager</a:t>
              </a:r>
            </a:p>
          </p:txBody>
        </p: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F9F56A93-8C5B-44C0-BA0A-78AFCF047BD3}"/>
              </a:ext>
            </a:extLst>
          </p:cNvPr>
          <p:cNvGrpSpPr/>
          <p:nvPr/>
        </p:nvGrpSpPr>
        <p:grpSpPr>
          <a:xfrm>
            <a:off x="3949001" y="4774563"/>
            <a:ext cx="2972508" cy="403039"/>
            <a:chOff x="4000500" y="1895754"/>
            <a:chExt cx="1000125" cy="2664807"/>
          </a:xfrm>
        </p:grpSpPr>
        <p:sp>
          <p:nvSpPr>
            <p:cNvPr id="141" name="Rectangle: Rounded Corners 140">
              <a:extLst>
                <a:ext uri="{FF2B5EF4-FFF2-40B4-BE49-F238E27FC236}">
                  <a16:creationId xmlns:a16="http://schemas.microsoft.com/office/drawing/2014/main" id="{EF88FB63-3BAE-4048-B275-47FC17BF4E02}"/>
                </a:ext>
              </a:extLst>
            </p:cNvPr>
            <p:cNvSpPr/>
            <p:nvPr/>
          </p:nvSpPr>
          <p:spPr>
            <a:xfrm>
              <a:off x="4000500" y="1895754"/>
              <a:ext cx="1000125" cy="2664807"/>
            </a:xfrm>
            <a:prstGeom prst="roundRect">
              <a:avLst>
                <a:gd name="adj" fmla="val 50000"/>
              </a:avLst>
            </a:prstGeom>
            <a:solidFill>
              <a:srgbClr val="308FFF"/>
            </a:solidFill>
            <a:ln w="25400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14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GB" sz="14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42" name="Rectangle: Rounded Corners 141">
              <a:extLst>
                <a:ext uri="{FF2B5EF4-FFF2-40B4-BE49-F238E27FC236}">
                  <a16:creationId xmlns:a16="http://schemas.microsoft.com/office/drawing/2014/main" id="{172B7E4A-80B6-4C4B-A571-673CF24FB01D}"/>
                </a:ext>
              </a:extLst>
            </p:cNvPr>
            <p:cNvSpPr/>
            <p:nvPr/>
          </p:nvSpPr>
          <p:spPr>
            <a:xfrm>
              <a:off x="4000500" y="1895754"/>
              <a:ext cx="1000125" cy="2664807"/>
            </a:xfrm>
            <a:prstGeom prst="roundRect">
              <a:avLst>
                <a:gd name="adj" fmla="val 50000"/>
              </a:avLst>
            </a:prstGeom>
            <a:solidFill>
              <a:srgbClr val="F4F6F8">
                <a:alpha val="10000"/>
              </a:srgbClr>
            </a:solidFill>
            <a:ln w="25400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txBody>
            <a:bodyPr rtlCol="0" anchor="ctr"/>
            <a:lstStyle/>
            <a:p>
              <a:pPr lvl="0" algn="ctr" defTabSz="800100">
                <a:lnSpc>
                  <a:spcPts val="14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it-IT" sz="1400" dirty="0">
                  <a:solidFill>
                    <a:schemeClr val="bg1"/>
                  </a:solidFill>
                  <a:latin typeface="+mj-lt"/>
                  <a:hlinkClick r:id="rId7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Guida all'implementazione </a:t>
              </a:r>
              <a:br>
                <a:rPr lang="it-IT" sz="1400" dirty="0">
                  <a:solidFill>
                    <a:schemeClr val="bg1"/>
                  </a:solidFill>
                  <a:latin typeface="+mj-lt"/>
                  <a:hlinkClick r:id="rId7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</a:br>
              <a:r>
                <a:rPr lang="it-IT" sz="1400" dirty="0">
                  <a:solidFill>
                    <a:schemeClr val="bg1"/>
                  </a:solidFill>
                  <a:latin typeface="+mj-lt"/>
                  <a:hlinkClick r:id="rId7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dei AEM Sites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C2F64731-DCC9-4F8B-BDF0-80CE13172778}"/>
              </a:ext>
            </a:extLst>
          </p:cNvPr>
          <p:cNvGrpSpPr/>
          <p:nvPr/>
        </p:nvGrpSpPr>
        <p:grpSpPr>
          <a:xfrm>
            <a:off x="7062669" y="4774563"/>
            <a:ext cx="3970365" cy="403039"/>
            <a:chOff x="4000500" y="1895754"/>
            <a:chExt cx="1000125" cy="2664807"/>
          </a:xfrm>
        </p:grpSpPr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166E62C0-9F8F-4D19-8A2C-017D5FDD7694}"/>
                </a:ext>
              </a:extLst>
            </p:cNvPr>
            <p:cNvSpPr/>
            <p:nvPr/>
          </p:nvSpPr>
          <p:spPr>
            <a:xfrm>
              <a:off x="4000500" y="1895754"/>
              <a:ext cx="1000125" cy="2664807"/>
            </a:xfrm>
            <a:prstGeom prst="roundRect">
              <a:avLst>
                <a:gd name="adj" fmla="val 50000"/>
              </a:avLst>
            </a:prstGeom>
            <a:solidFill>
              <a:srgbClr val="308FFF"/>
            </a:solidFill>
            <a:ln w="25400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14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GB" sz="14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3B84E3FB-970F-4EA6-970B-5CABA109E342}"/>
                </a:ext>
              </a:extLst>
            </p:cNvPr>
            <p:cNvSpPr/>
            <p:nvPr/>
          </p:nvSpPr>
          <p:spPr>
            <a:xfrm>
              <a:off x="4000500" y="1895754"/>
              <a:ext cx="1000125" cy="2664807"/>
            </a:xfrm>
            <a:prstGeom prst="roundRect">
              <a:avLst>
                <a:gd name="adj" fmla="val 50000"/>
              </a:avLst>
            </a:prstGeom>
            <a:solidFill>
              <a:srgbClr val="F4F6F8">
                <a:alpha val="10000"/>
              </a:srgbClr>
            </a:solidFill>
            <a:ln w="25400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txBody>
            <a:bodyPr lIns="91440" tIns="45720" rIns="91440" bIns="45720" rtlCol="0" anchor="ctr"/>
            <a:lstStyle/>
            <a:p>
              <a:pPr algn="ctr" defTabSz="800100">
                <a:lnSpc>
                  <a:spcPts val="14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it-IT" sz="1400" dirty="0">
                  <a:solidFill>
                    <a:schemeClr val="bg1"/>
                  </a:solidFill>
                  <a:latin typeface="+mj-lt"/>
                  <a:hlinkClick r:id="rId8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Guida all'implementazione </a:t>
              </a:r>
              <a:br>
                <a:rPr lang="it-IT" sz="1400" dirty="0">
                  <a:solidFill>
                    <a:schemeClr val="bg1"/>
                  </a:solidFill>
                  <a:latin typeface="+mj-lt"/>
                  <a:hlinkClick r:id="rId8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</a:br>
              <a:r>
                <a:rPr lang="it-IT" sz="1400" dirty="0">
                  <a:solidFill>
                    <a:schemeClr val="bg1"/>
                  </a:solidFill>
                  <a:latin typeface="+mj-lt"/>
                  <a:hlinkClick r:id="rId8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di Experience Manager Assets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3C0209AA-8FDE-4E5D-AC5E-69F1D4E3E8A3}"/>
              </a:ext>
            </a:extLst>
          </p:cNvPr>
          <p:cNvGrpSpPr/>
          <p:nvPr/>
        </p:nvGrpSpPr>
        <p:grpSpPr>
          <a:xfrm>
            <a:off x="340536" y="5349330"/>
            <a:ext cx="4371420" cy="403039"/>
            <a:chOff x="4000500" y="1895754"/>
            <a:chExt cx="1000125" cy="2664807"/>
          </a:xfrm>
        </p:grpSpPr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id="{0F04F926-EA17-45CF-9EE2-8E7A10A9FAE6}"/>
                </a:ext>
              </a:extLst>
            </p:cNvPr>
            <p:cNvSpPr/>
            <p:nvPr/>
          </p:nvSpPr>
          <p:spPr>
            <a:xfrm>
              <a:off x="4000500" y="1895754"/>
              <a:ext cx="1000125" cy="2664807"/>
            </a:xfrm>
            <a:prstGeom prst="roundRect">
              <a:avLst>
                <a:gd name="adj" fmla="val 50000"/>
              </a:avLst>
            </a:prstGeom>
            <a:solidFill>
              <a:srgbClr val="308FFF"/>
            </a:solidFill>
            <a:ln w="25400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14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GB" sz="14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0" name="Rectangle: Rounded Corners 49">
              <a:extLst>
                <a:ext uri="{FF2B5EF4-FFF2-40B4-BE49-F238E27FC236}">
                  <a16:creationId xmlns:a16="http://schemas.microsoft.com/office/drawing/2014/main" id="{2ED032AB-4CEE-40B8-8C08-94141DF32267}"/>
                </a:ext>
              </a:extLst>
            </p:cNvPr>
            <p:cNvSpPr/>
            <p:nvPr/>
          </p:nvSpPr>
          <p:spPr>
            <a:xfrm>
              <a:off x="4000500" y="1895754"/>
              <a:ext cx="1000125" cy="2664807"/>
            </a:xfrm>
            <a:prstGeom prst="roundRect">
              <a:avLst>
                <a:gd name="adj" fmla="val 50000"/>
              </a:avLst>
            </a:prstGeom>
            <a:solidFill>
              <a:srgbClr val="F4F6F8">
                <a:alpha val="10000"/>
              </a:srgbClr>
            </a:solidFill>
            <a:ln w="25400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txBody>
            <a:bodyPr lIns="91440" tIns="45720" rIns="91440" bIns="45720" rtlCol="0" anchor="ctr"/>
            <a:lstStyle/>
            <a:p>
              <a:pPr algn="ctr" defTabSz="800100">
                <a:lnSpc>
                  <a:spcPts val="14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it-IT" sz="1400" dirty="0">
                  <a:solidFill>
                    <a:schemeClr val="bg1"/>
                  </a:solidFill>
                  <a:latin typeface="+mj-lt"/>
                  <a:hlinkClick r:id="rId9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Guida all'implementazione </a:t>
              </a:r>
              <a:br>
                <a:rPr lang="it-IT" sz="1400" dirty="0">
                  <a:solidFill>
                    <a:schemeClr val="bg1"/>
                  </a:solidFill>
                  <a:latin typeface="+mj-lt"/>
                  <a:hlinkClick r:id="rId9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</a:br>
              <a:r>
                <a:rPr lang="it-IT" sz="1400" dirty="0">
                  <a:solidFill>
                    <a:schemeClr val="bg1"/>
                  </a:solidFill>
                  <a:latin typeface="+mj-lt"/>
                  <a:hlinkClick r:id="rId9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di Experience Manager Forms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2F871C84-8ECE-4508-A518-DBEEAFA67A0F}"/>
              </a:ext>
            </a:extLst>
          </p:cNvPr>
          <p:cNvGrpSpPr/>
          <p:nvPr/>
        </p:nvGrpSpPr>
        <p:grpSpPr>
          <a:xfrm>
            <a:off x="4944977" y="5349329"/>
            <a:ext cx="4189991" cy="403039"/>
            <a:chOff x="4000500" y="1895754"/>
            <a:chExt cx="1000125" cy="2664807"/>
          </a:xfrm>
        </p:grpSpPr>
        <p:sp>
          <p:nvSpPr>
            <p:cNvPr id="52" name="Rectangle: Rounded Corners 51">
              <a:extLst>
                <a:ext uri="{FF2B5EF4-FFF2-40B4-BE49-F238E27FC236}">
                  <a16:creationId xmlns:a16="http://schemas.microsoft.com/office/drawing/2014/main" id="{851C985A-7273-410F-9C01-216803BBA596}"/>
                </a:ext>
              </a:extLst>
            </p:cNvPr>
            <p:cNvSpPr/>
            <p:nvPr/>
          </p:nvSpPr>
          <p:spPr>
            <a:xfrm>
              <a:off x="4000500" y="1895754"/>
              <a:ext cx="1000125" cy="2664807"/>
            </a:xfrm>
            <a:prstGeom prst="roundRect">
              <a:avLst>
                <a:gd name="adj" fmla="val 50000"/>
              </a:avLst>
            </a:prstGeom>
            <a:solidFill>
              <a:srgbClr val="308FFF"/>
            </a:solidFill>
            <a:ln w="25400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14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GB" sz="14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3" name="Rectangle: Rounded Corners 52">
              <a:extLst>
                <a:ext uri="{FF2B5EF4-FFF2-40B4-BE49-F238E27FC236}">
                  <a16:creationId xmlns:a16="http://schemas.microsoft.com/office/drawing/2014/main" id="{BD5BB37B-CF7C-4646-AD9F-F8BD38BED4B4}"/>
                </a:ext>
              </a:extLst>
            </p:cNvPr>
            <p:cNvSpPr/>
            <p:nvPr/>
          </p:nvSpPr>
          <p:spPr>
            <a:xfrm>
              <a:off x="4000500" y="1895754"/>
              <a:ext cx="1000125" cy="2664807"/>
            </a:xfrm>
            <a:prstGeom prst="roundRect">
              <a:avLst>
                <a:gd name="adj" fmla="val 50000"/>
              </a:avLst>
            </a:prstGeom>
            <a:solidFill>
              <a:srgbClr val="F4F6F8">
                <a:alpha val="10000"/>
              </a:srgbClr>
            </a:solidFill>
            <a:ln w="25400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txBody>
            <a:bodyPr lIns="91440" tIns="45720" rIns="91440" bIns="45720" rtlCol="0" anchor="ctr"/>
            <a:lstStyle/>
            <a:p>
              <a:pPr algn="ctr" defTabSz="800100">
                <a:lnSpc>
                  <a:spcPts val="14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it-IT" sz="1400" dirty="0">
                  <a:solidFill>
                    <a:schemeClr val="bg1"/>
                  </a:solidFill>
                  <a:latin typeface="+mj-lt"/>
                  <a:hlinkClick r:id="rId10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Panoramica su Experience Manager </a:t>
              </a:r>
              <a:br>
                <a:rPr lang="it-IT" sz="1400" dirty="0">
                  <a:solidFill>
                    <a:schemeClr val="bg1"/>
                  </a:solidFill>
                  <a:latin typeface="+mj-lt"/>
                  <a:hlinkClick r:id="rId10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</a:br>
              <a:r>
                <a:rPr lang="it-IT" sz="1400" dirty="0">
                  <a:solidFill>
                    <a:schemeClr val="bg1"/>
                  </a:solidFill>
                  <a:latin typeface="+mj-lt"/>
                  <a:hlinkClick r:id="rId10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come servizio cloud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48BF0802-7EBB-4428-8831-9C705EBA8590}"/>
              </a:ext>
            </a:extLst>
          </p:cNvPr>
          <p:cNvGrpSpPr/>
          <p:nvPr/>
        </p:nvGrpSpPr>
        <p:grpSpPr>
          <a:xfrm>
            <a:off x="3687690" y="5911758"/>
            <a:ext cx="5877277" cy="412110"/>
            <a:chOff x="4000500" y="1895754"/>
            <a:chExt cx="1000125" cy="2664807"/>
          </a:xfrm>
        </p:grpSpPr>
        <p:sp>
          <p:nvSpPr>
            <p:cNvPr id="55" name="Rectangle: Rounded Corners 54">
              <a:extLst>
                <a:ext uri="{FF2B5EF4-FFF2-40B4-BE49-F238E27FC236}">
                  <a16:creationId xmlns:a16="http://schemas.microsoft.com/office/drawing/2014/main" id="{DCBA0A40-4ACB-45E8-A44A-F1877478A661}"/>
                </a:ext>
              </a:extLst>
            </p:cNvPr>
            <p:cNvSpPr/>
            <p:nvPr/>
          </p:nvSpPr>
          <p:spPr>
            <a:xfrm>
              <a:off x="4000500" y="1895754"/>
              <a:ext cx="1000125" cy="2664807"/>
            </a:xfrm>
            <a:prstGeom prst="roundRect">
              <a:avLst>
                <a:gd name="adj" fmla="val 50000"/>
              </a:avLst>
            </a:prstGeom>
            <a:solidFill>
              <a:srgbClr val="308FFF"/>
            </a:solidFill>
            <a:ln w="25400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14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GB" sz="14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177F306C-7460-4E15-A99C-F85F885F10F4}"/>
                </a:ext>
              </a:extLst>
            </p:cNvPr>
            <p:cNvSpPr/>
            <p:nvPr/>
          </p:nvSpPr>
          <p:spPr>
            <a:xfrm>
              <a:off x="4000500" y="1895754"/>
              <a:ext cx="1000125" cy="2664807"/>
            </a:xfrm>
            <a:prstGeom prst="roundRect">
              <a:avLst>
                <a:gd name="adj" fmla="val 50000"/>
              </a:avLst>
            </a:prstGeom>
            <a:solidFill>
              <a:srgbClr val="F4F6F8">
                <a:alpha val="10000"/>
              </a:srgbClr>
            </a:solidFill>
            <a:ln w="25400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txBody>
            <a:bodyPr lIns="91440" tIns="45720" rIns="91440" bIns="45720" rtlCol="0" anchor="ctr"/>
            <a:lstStyle/>
            <a:p>
              <a:pPr algn="ctr" defTabSz="800100">
                <a:lnSpc>
                  <a:spcPts val="14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it-IT" sz="1400" dirty="0">
                  <a:solidFill>
                    <a:schemeClr val="bg1"/>
                  </a:solidFill>
                  <a:latin typeface="+mj-lt"/>
                  <a:hlinkClick r:id="rId11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Utente di Experience Manager come servizio cloud </a:t>
              </a:r>
              <a:br>
                <a:rPr lang="it-IT" sz="1400" dirty="0">
                  <a:solidFill>
                    <a:schemeClr val="bg1"/>
                  </a:solidFill>
                  <a:latin typeface="+mj-lt"/>
                  <a:hlinkClick r:id="rId11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</a:br>
              <a:r>
                <a:rPr lang="it-IT" sz="1400" dirty="0">
                  <a:solidFill>
                    <a:schemeClr val="bg1"/>
                  </a:solidFill>
                  <a:latin typeface="+mj-lt"/>
                  <a:hlinkClick r:id="rId11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e guide all'implementazione </a:t>
              </a:r>
            </a:p>
          </p:txBody>
        </p:sp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C6CC5046-A70A-4FA7-BFC3-690C83E8ABAA}"/>
              </a:ext>
            </a:extLst>
          </p:cNvPr>
          <p:cNvGrpSpPr/>
          <p:nvPr/>
        </p:nvGrpSpPr>
        <p:grpSpPr>
          <a:xfrm>
            <a:off x="245178" y="1736592"/>
            <a:ext cx="2264128" cy="513060"/>
            <a:chOff x="4000500" y="1895754"/>
            <a:chExt cx="1000125" cy="2664807"/>
          </a:xfrm>
        </p:grpSpPr>
        <p:sp>
          <p:nvSpPr>
            <p:cNvPr id="156" name="Rectangle: Rounded Corners 155">
              <a:extLst>
                <a:ext uri="{FF2B5EF4-FFF2-40B4-BE49-F238E27FC236}">
                  <a16:creationId xmlns:a16="http://schemas.microsoft.com/office/drawing/2014/main" id="{B0064B28-A0D9-4EEF-B0B5-BC5E6EFB2C80}"/>
                </a:ext>
              </a:extLst>
            </p:cNvPr>
            <p:cNvSpPr/>
            <p:nvPr/>
          </p:nvSpPr>
          <p:spPr>
            <a:xfrm>
              <a:off x="4000500" y="1895754"/>
              <a:ext cx="1000125" cy="2664807"/>
            </a:xfrm>
            <a:prstGeom prst="roundRect">
              <a:avLst>
                <a:gd name="adj" fmla="val 50000"/>
              </a:avLst>
            </a:prstGeom>
            <a:solidFill>
              <a:srgbClr val="97AEB7"/>
            </a:solidFill>
            <a:ln w="25400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dobe Clean ExtraBold"/>
                <a:ea typeface="+mn-ea"/>
                <a:cs typeface="+mn-cs"/>
              </a:endParaRPr>
            </a:p>
          </p:txBody>
        </p:sp>
        <p:sp>
          <p:nvSpPr>
            <p:cNvPr id="157" name="Rectangle: Rounded Corners 156">
              <a:extLst>
                <a:ext uri="{FF2B5EF4-FFF2-40B4-BE49-F238E27FC236}">
                  <a16:creationId xmlns:a16="http://schemas.microsoft.com/office/drawing/2014/main" id="{AB1F39F6-C7B5-4BE1-B033-483992048D7C}"/>
                </a:ext>
              </a:extLst>
            </p:cNvPr>
            <p:cNvSpPr/>
            <p:nvPr/>
          </p:nvSpPr>
          <p:spPr>
            <a:xfrm>
              <a:off x="4000500" y="1895754"/>
              <a:ext cx="1000125" cy="2664807"/>
            </a:xfrm>
            <a:prstGeom prst="roundRect">
              <a:avLst>
                <a:gd name="adj" fmla="val 50000"/>
              </a:avLst>
            </a:prstGeom>
            <a:solidFill>
              <a:srgbClr val="F4F6F8">
                <a:alpha val="10000"/>
              </a:srgbClr>
            </a:solidFill>
            <a:ln w="25400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txBody>
            <a:bodyPr rtlCol="0" anchor="ctr"/>
            <a:lstStyle/>
            <a:p>
              <a:pPr algn="ctr">
                <a:defRPr/>
              </a:pPr>
              <a:r>
                <a:rPr lang="it-IT" sz="1600">
                  <a:solidFill>
                    <a:srgbClr val="FFFFFF"/>
                  </a:solidFill>
                  <a:latin typeface="Adobe Clean ExtraBold"/>
                </a:rPr>
                <a:t>Sistema di gestione dei contenuti</a:t>
              </a:r>
            </a:p>
          </p:txBody>
        </p:sp>
      </p:grp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7489C753-717A-46F9-A238-E97AC81A853D}"/>
              </a:ext>
            </a:extLst>
          </p:cNvPr>
          <p:cNvGrpSpPr/>
          <p:nvPr/>
        </p:nvGrpSpPr>
        <p:grpSpPr>
          <a:xfrm>
            <a:off x="2604557" y="1736592"/>
            <a:ext cx="2264128" cy="513060"/>
            <a:chOff x="4000500" y="1895754"/>
            <a:chExt cx="1000125" cy="2664807"/>
          </a:xfrm>
        </p:grpSpPr>
        <p:sp>
          <p:nvSpPr>
            <p:cNvPr id="177" name="Rectangle: Rounded Corners 176">
              <a:extLst>
                <a:ext uri="{FF2B5EF4-FFF2-40B4-BE49-F238E27FC236}">
                  <a16:creationId xmlns:a16="http://schemas.microsoft.com/office/drawing/2014/main" id="{2CA67D79-309C-4D39-8025-788C2A348356}"/>
                </a:ext>
              </a:extLst>
            </p:cNvPr>
            <p:cNvSpPr/>
            <p:nvPr/>
          </p:nvSpPr>
          <p:spPr>
            <a:xfrm>
              <a:off x="4000500" y="1895754"/>
              <a:ext cx="1000125" cy="2664807"/>
            </a:xfrm>
            <a:prstGeom prst="roundRect">
              <a:avLst>
                <a:gd name="adj" fmla="val 50000"/>
              </a:avLst>
            </a:prstGeom>
            <a:solidFill>
              <a:srgbClr val="97AEB7"/>
            </a:solidFill>
            <a:ln w="25400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dobe Clean ExtraBold"/>
                <a:ea typeface="+mn-ea"/>
                <a:cs typeface="+mn-cs"/>
              </a:endParaRPr>
            </a:p>
          </p:txBody>
        </p:sp>
        <p:sp>
          <p:nvSpPr>
            <p:cNvPr id="178" name="Rectangle: Rounded Corners 177">
              <a:extLst>
                <a:ext uri="{FF2B5EF4-FFF2-40B4-BE49-F238E27FC236}">
                  <a16:creationId xmlns:a16="http://schemas.microsoft.com/office/drawing/2014/main" id="{389A6B03-FF49-4A21-BF19-14A21B3D5597}"/>
                </a:ext>
              </a:extLst>
            </p:cNvPr>
            <p:cNvSpPr/>
            <p:nvPr/>
          </p:nvSpPr>
          <p:spPr>
            <a:xfrm>
              <a:off x="4000500" y="1895754"/>
              <a:ext cx="1000125" cy="2664807"/>
            </a:xfrm>
            <a:prstGeom prst="roundRect">
              <a:avLst>
                <a:gd name="adj" fmla="val 50000"/>
              </a:avLst>
            </a:prstGeom>
            <a:solidFill>
              <a:srgbClr val="F4F6F8">
                <a:alpha val="10000"/>
              </a:srgbClr>
            </a:solidFill>
            <a:ln w="25400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txBody>
            <a:bodyPr rtlCol="0" anchor="ctr"/>
            <a:lstStyle/>
            <a:p>
              <a:pPr algn="ctr">
                <a:defRPr/>
              </a:pPr>
              <a:r>
                <a:rPr lang="it-IT" sz="1600">
                  <a:solidFill>
                    <a:srgbClr val="FFFFFF"/>
                  </a:solidFill>
                  <a:latin typeface="Adobe Clean ExtraBold"/>
                </a:rPr>
                <a:t>Gestione delle risorse digitali</a:t>
              </a:r>
            </a:p>
          </p:txBody>
        </p:sp>
      </p:grpSp>
      <p:grpSp>
        <p:nvGrpSpPr>
          <p:cNvPr id="179" name="Group 178">
            <a:extLst>
              <a:ext uri="{FF2B5EF4-FFF2-40B4-BE49-F238E27FC236}">
                <a16:creationId xmlns:a16="http://schemas.microsoft.com/office/drawing/2014/main" id="{9577391B-275B-42EE-B6AC-3E0653BAA486}"/>
              </a:ext>
            </a:extLst>
          </p:cNvPr>
          <p:cNvGrpSpPr/>
          <p:nvPr/>
        </p:nvGrpSpPr>
        <p:grpSpPr>
          <a:xfrm>
            <a:off x="4963936" y="1736592"/>
            <a:ext cx="2264128" cy="513060"/>
            <a:chOff x="4000500" y="1895754"/>
            <a:chExt cx="1000125" cy="2664807"/>
          </a:xfrm>
        </p:grpSpPr>
        <p:sp>
          <p:nvSpPr>
            <p:cNvPr id="180" name="Rectangle: Rounded Corners 179">
              <a:extLst>
                <a:ext uri="{FF2B5EF4-FFF2-40B4-BE49-F238E27FC236}">
                  <a16:creationId xmlns:a16="http://schemas.microsoft.com/office/drawing/2014/main" id="{5D8A20BF-E4B9-4CB0-9893-0364AB384449}"/>
                </a:ext>
              </a:extLst>
            </p:cNvPr>
            <p:cNvSpPr/>
            <p:nvPr/>
          </p:nvSpPr>
          <p:spPr>
            <a:xfrm>
              <a:off x="4000500" y="1895754"/>
              <a:ext cx="1000125" cy="2664807"/>
            </a:xfrm>
            <a:prstGeom prst="roundRect">
              <a:avLst>
                <a:gd name="adj" fmla="val 50000"/>
              </a:avLst>
            </a:prstGeom>
            <a:solidFill>
              <a:srgbClr val="97AEB7"/>
            </a:solidFill>
            <a:ln w="25400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dobe Clean ExtraBold"/>
                <a:ea typeface="+mn-ea"/>
                <a:cs typeface="+mn-cs"/>
              </a:endParaRPr>
            </a:p>
          </p:txBody>
        </p:sp>
        <p:sp>
          <p:nvSpPr>
            <p:cNvPr id="181" name="Rectangle: Rounded Corners 180">
              <a:extLst>
                <a:ext uri="{FF2B5EF4-FFF2-40B4-BE49-F238E27FC236}">
                  <a16:creationId xmlns:a16="http://schemas.microsoft.com/office/drawing/2014/main" id="{698CE9E4-B936-498A-A2AA-7877D7AD5892}"/>
                </a:ext>
              </a:extLst>
            </p:cNvPr>
            <p:cNvSpPr/>
            <p:nvPr/>
          </p:nvSpPr>
          <p:spPr>
            <a:xfrm>
              <a:off x="4000500" y="1895754"/>
              <a:ext cx="1000125" cy="2664807"/>
            </a:xfrm>
            <a:prstGeom prst="roundRect">
              <a:avLst>
                <a:gd name="adj" fmla="val 50000"/>
              </a:avLst>
            </a:prstGeom>
            <a:solidFill>
              <a:srgbClr val="F4F6F8">
                <a:alpha val="10000"/>
              </a:srgbClr>
            </a:solidFill>
            <a:ln w="25400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txBody>
            <a:bodyPr rtlCol="0" anchor="ctr"/>
            <a:lstStyle/>
            <a:p>
              <a:pPr algn="ctr">
                <a:defRPr/>
              </a:pPr>
              <a:r>
                <a:rPr lang="it-IT" sz="1600" dirty="0">
                  <a:solidFill>
                    <a:srgbClr val="FFFFFF"/>
                  </a:solidFill>
                  <a:latin typeface="Adobe Clean ExtraBold"/>
                </a:rPr>
                <a:t>Iscrizione digitale 
e moduli</a:t>
              </a:r>
            </a:p>
          </p:txBody>
        </p:sp>
      </p:grpSp>
      <p:grpSp>
        <p:nvGrpSpPr>
          <p:cNvPr id="182" name="Group 181">
            <a:extLst>
              <a:ext uri="{FF2B5EF4-FFF2-40B4-BE49-F238E27FC236}">
                <a16:creationId xmlns:a16="http://schemas.microsoft.com/office/drawing/2014/main" id="{4E85E927-E407-4EC0-BA6A-FEDBD15807D0}"/>
              </a:ext>
            </a:extLst>
          </p:cNvPr>
          <p:cNvGrpSpPr/>
          <p:nvPr/>
        </p:nvGrpSpPr>
        <p:grpSpPr>
          <a:xfrm>
            <a:off x="7323315" y="1736592"/>
            <a:ext cx="2264128" cy="513060"/>
            <a:chOff x="4000500" y="1895754"/>
            <a:chExt cx="1000125" cy="2664807"/>
          </a:xfrm>
        </p:grpSpPr>
        <p:sp>
          <p:nvSpPr>
            <p:cNvPr id="183" name="Rectangle: Rounded Corners 182">
              <a:extLst>
                <a:ext uri="{FF2B5EF4-FFF2-40B4-BE49-F238E27FC236}">
                  <a16:creationId xmlns:a16="http://schemas.microsoft.com/office/drawing/2014/main" id="{723FF75F-6449-4DE9-B65F-6EF3338FD3AB}"/>
                </a:ext>
              </a:extLst>
            </p:cNvPr>
            <p:cNvSpPr/>
            <p:nvPr/>
          </p:nvSpPr>
          <p:spPr>
            <a:xfrm>
              <a:off x="4000500" y="1895754"/>
              <a:ext cx="1000125" cy="2664807"/>
            </a:xfrm>
            <a:prstGeom prst="roundRect">
              <a:avLst>
                <a:gd name="adj" fmla="val 50000"/>
              </a:avLst>
            </a:prstGeom>
            <a:solidFill>
              <a:srgbClr val="97AEB7"/>
            </a:solidFill>
            <a:ln w="25400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dobe Clean ExtraBold"/>
                <a:ea typeface="+mn-ea"/>
                <a:cs typeface="+mn-cs"/>
              </a:endParaRPr>
            </a:p>
          </p:txBody>
        </p:sp>
        <p:sp>
          <p:nvSpPr>
            <p:cNvPr id="184" name="Rectangle: Rounded Corners 183">
              <a:extLst>
                <a:ext uri="{FF2B5EF4-FFF2-40B4-BE49-F238E27FC236}">
                  <a16:creationId xmlns:a16="http://schemas.microsoft.com/office/drawing/2014/main" id="{63FD617E-F543-46FE-8FBB-8CBC6E4F276C}"/>
                </a:ext>
              </a:extLst>
            </p:cNvPr>
            <p:cNvSpPr/>
            <p:nvPr/>
          </p:nvSpPr>
          <p:spPr>
            <a:xfrm>
              <a:off x="4000500" y="1895754"/>
              <a:ext cx="1000125" cy="2664807"/>
            </a:xfrm>
            <a:prstGeom prst="roundRect">
              <a:avLst>
                <a:gd name="adj" fmla="val 50000"/>
              </a:avLst>
            </a:prstGeom>
            <a:solidFill>
              <a:srgbClr val="F4F6F8">
                <a:alpha val="10000"/>
              </a:srgbClr>
            </a:solidFill>
            <a:ln w="25400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txBody>
            <a:bodyPr rtlCol="0" anchor="ctr"/>
            <a:lstStyle/>
            <a:p>
              <a:pPr algn="ctr">
                <a:defRPr/>
              </a:pPr>
              <a:r>
                <a:rPr lang="it-IT" sz="1600">
                  <a:solidFill>
                    <a:srgbClr val="FFFFFF"/>
                  </a:solidFill>
                  <a:latin typeface="Adobe Clean ExtraBold"/>
                </a:rPr>
                <a:t>AEM Cloud Service</a:t>
              </a:r>
            </a:p>
          </p:txBody>
        </p:sp>
      </p:grpSp>
      <p:grpSp>
        <p:nvGrpSpPr>
          <p:cNvPr id="185" name="Group 184">
            <a:extLst>
              <a:ext uri="{FF2B5EF4-FFF2-40B4-BE49-F238E27FC236}">
                <a16:creationId xmlns:a16="http://schemas.microsoft.com/office/drawing/2014/main" id="{5CE51B79-CBCD-431C-9EF9-9F340E91AAE5}"/>
              </a:ext>
            </a:extLst>
          </p:cNvPr>
          <p:cNvGrpSpPr/>
          <p:nvPr/>
        </p:nvGrpSpPr>
        <p:grpSpPr>
          <a:xfrm>
            <a:off x="9682694" y="1736592"/>
            <a:ext cx="2264128" cy="513060"/>
            <a:chOff x="4000500" y="1895754"/>
            <a:chExt cx="1000125" cy="2664807"/>
          </a:xfrm>
        </p:grpSpPr>
        <p:sp>
          <p:nvSpPr>
            <p:cNvPr id="186" name="Rectangle: Rounded Corners 185">
              <a:extLst>
                <a:ext uri="{FF2B5EF4-FFF2-40B4-BE49-F238E27FC236}">
                  <a16:creationId xmlns:a16="http://schemas.microsoft.com/office/drawing/2014/main" id="{14DA189A-C267-424D-A84A-F0CDF5AE3622}"/>
                </a:ext>
              </a:extLst>
            </p:cNvPr>
            <p:cNvSpPr/>
            <p:nvPr/>
          </p:nvSpPr>
          <p:spPr>
            <a:xfrm>
              <a:off x="4000500" y="1895754"/>
              <a:ext cx="1000125" cy="2664807"/>
            </a:xfrm>
            <a:prstGeom prst="roundRect">
              <a:avLst>
                <a:gd name="adj" fmla="val 50000"/>
              </a:avLst>
            </a:prstGeom>
            <a:solidFill>
              <a:srgbClr val="97AEB7"/>
            </a:solidFill>
            <a:ln w="25400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dobe Clean ExtraBold"/>
                <a:ea typeface="+mn-ea"/>
                <a:cs typeface="+mn-cs"/>
              </a:endParaRPr>
            </a:p>
          </p:txBody>
        </p:sp>
        <p:sp>
          <p:nvSpPr>
            <p:cNvPr id="187" name="Rectangle: Rounded Corners 186">
              <a:extLst>
                <a:ext uri="{FF2B5EF4-FFF2-40B4-BE49-F238E27FC236}">
                  <a16:creationId xmlns:a16="http://schemas.microsoft.com/office/drawing/2014/main" id="{DD755E4B-249D-4EF5-BE63-D80F3F321148}"/>
                </a:ext>
              </a:extLst>
            </p:cNvPr>
            <p:cNvSpPr/>
            <p:nvPr/>
          </p:nvSpPr>
          <p:spPr>
            <a:xfrm>
              <a:off x="4000500" y="1895754"/>
              <a:ext cx="1000125" cy="2664807"/>
            </a:xfrm>
            <a:prstGeom prst="roundRect">
              <a:avLst>
                <a:gd name="adj" fmla="val 50000"/>
              </a:avLst>
            </a:prstGeom>
            <a:solidFill>
              <a:srgbClr val="F4F6F8">
                <a:alpha val="10000"/>
              </a:srgbClr>
            </a:solidFill>
            <a:ln w="25400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it-IT" sz="1600">
                  <a:solidFill>
                    <a:srgbClr val="FFFFFF"/>
                  </a:solidFill>
                  <a:latin typeface="Adobe Clean ExtraBold"/>
                </a:rPr>
                <a:t>Segnaletica digitale</a:t>
              </a:r>
            </a:p>
          </p:txBody>
        </p:sp>
      </p:grpSp>
      <p:sp>
        <p:nvSpPr>
          <p:cNvPr id="188" name="TextBox 187">
            <a:extLst>
              <a:ext uri="{FF2B5EF4-FFF2-40B4-BE49-F238E27FC236}">
                <a16:creationId xmlns:a16="http://schemas.microsoft.com/office/drawing/2014/main" id="{91650633-82F8-41C9-8AAB-0DBF5B9A7113}"/>
              </a:ext>
            </a:extLst>
          </p:cNvPr>
          <p:cNvSpPr txBox="1"/>
          <p:nvPr/>
        </p:nvSpPr>
        <p:spPr>
          <a:xfrm>
            <a:off x="278037" y="2733042"/>
            <a:ext cx="219841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/>
              <a:t>Crea e gestisci la tua esperienza digitale su tutti i canali con strumenti automatizzati che semplificano la scalabilità.</a:t>
            </a: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A5E8DA56-BC77-4400-A60D-3A2B03E83152}"/>
              </a:ext>
            </a:extLst>
          </p:cNvPr>
          <p:cNvSpPr txBox="1"/>
          <p:nvPr/>
        </p:nvSpPr>
        <p:spPr>
          <a:xfrm>
            <a:off x="2641995" y="2733042"/>
            <a:ext cx="219841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it-IT" sz="1200" dirty="0"/>
              <a:t>Dedica più tempo alle esperienze e meno tempo alla ricerca e all'adattamento dei contenuti.</a:t>
            </a:r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F9EE1822-5188-42B6-A81D-2EB1443E4EB4}"/>
              </a:ext>
            </a:extLst>
          </p:cNvPr>
          <p:cNvSpPr txBox="1"/>
          <p:nvPr/>
        </p:nvSpPr>
        <p:spPr>
          <a:xfrm>
            <a:off x="5005953" y="2733042"/>
            <a:ext cx="219841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dirty="0"/>
              <a:t>Soluzione end-to-end che collega i tuoi moduli e i tuoi processi di comunicazione.</a:t>
            </a:r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A21EF16B-8DFE-4343-8ECB-1647A132B036}"/>
              </a:ext>
            </a:extLst>
          </p:cNvPr>
          <p:cNvSpPr txBox="1"/>
          <p:nvPr/>
        </p:nvSpPr>
        <p:spPr>
          <a:xfrm>
            <a:off x="7350789" y="2733042"/>
            <a:ext cx="223665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it-IT" sz="1200" dirty="0"/>
              <a:t>Il primo sistema di gestione </a:t>
            </a:r>
            <a:br>
              <a:rPr lang="it-IT" sz="1200" dirty="0"/>
            </a:br>
            <a:r>
              <a:rPr lang="it-IT" sz="1200" dirty="0"/>
              <a:t>dei contenuti cloud-native enterprise-grade con prestazioni ottimali, con SLA e sicurezza elevati.</a:t>
            </a: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E808A490-122A-4878-B51A-B3209D20AD56}"/>
              </a:ext>
            </a:extLst>
          </p:cNvPr>
          <p:cNvSpPr txBox="1"/>
          <p:nvPr/>
        </p:nvSpPr>
        <p:spPr>
          <a:xfrm>
            <a:off x="9677344" y="2733042"/>
            <a:ext cx="231146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dirty="0"/>
              <a:t>Collega facilmente le esperienze online e in-store con una segnaletica interattiva che risponde ai dati dei clienti </a:t>
            </a:r>
            <a:br>
              <a:rPr lang="it-IT" sz="1200" dirty="0"/>
            </a:br>
            <a:r>
              <a:rPr lang="it-IT" sz="1200" dirty="0"/>
              <a:t>e ai trigger on-side.</a:t>
            </a:r>
          </a:p>
        </p:txBody>
      </p:sp>
      <p:pic>
        <p:nvPicPr>
          <p:cNvPr id="5" name="Graphic 4" descr="Signal outline">
            <a:extLst>
              <a:ext uri="{FF2B5EF4-FFF2-40B4-BE49-F238E27FC236}">
                <a16:creationId xmlns:a16="http://schemas.microsoft.com/office/drawing/2014/main" id="{79CF7A54-F0FA-41C7-99E0-446020C1459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517626" y="2290752"/>
            <a:ext cx="535329" cy="535329"/>
          </a:xfrm>
          <a:prstGeom prst="rect">
            <a:avLst/>
          </a:prstGeom>
        </p:spPr>
      </p:pic>
      <p:pic>
        <p:nvPicPr>
          <p:cNvPr id="7" name="Graphic 6" descr="Syncing cloud outline">
            <a:extLst>
              <a:ext uri="{FF2B5EF4-FFF2-40B4-BE49-F238E27FC236}">
                <a16:creationId xmlns:a16="http://schemas.microsoft.com/office/drawing/2014/main" id="{371819C5-9D0F-48C5-99E9-573A51C0BFC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254292" y="2309395"/>
            <a:ext cx="535329" cy="535329"/>
          </a:xfrm>
          <a:prstGeom prst="rect">
            <a:avLst/>
          </a:prstGeom>
        </p:spPr>
      </p:pic>
      <p:pic>
        <p:nvPicPr>
          <p:cNvPr id="10" name="Graphic 9" descr="Cloud Computing outline">
            <a:extLst>
              <a:ext uri="{FF2B5EF4-FFF2-40B4-BE49-F238E27FC236}">
                <a16:creationId xmlns:a16="http://schemas.microsoft.com/office/drawing/2014/main" id="{9293A025-9C38-42FF-86F2-1DE48BCAAB6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87071" y="2299824"/>
            <a:ext cx="535329" cy="535329"/>
          </a:xfrm>
          <a:prstGeom prst="rect">
            <a:avLst/>
          </a:prstGeom>
        </p:spPr>
      </p:pic>
      <p:pic>
        <p:nvPicPr>
          <p:cNvPr id="12" name="Graphic 11" descr="Clipboard outline">
            <a:extLst>
              <a:ext uri="{FF2B5EF4-FFF2-40B4-BE49-F238E27FC236}">
                <a16:creationId xmlns:a16="http://schemas.microsoft.com/office/drawing/2014/main" id="{C55629E4-044C-4F7B-991A-85A2C7B6B3E3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837493" y="2290753"/>
            <a:ext cx="535329" cy="535329"/>
          </a:xfrm>
          <a:prstGeom prst="rect">
            <a:avLst/>
          </a:prstGeom>
        </p:spPr>
      </p:pic>
      <p:pic>
        <p:nvPicPr>
          <p:cNvPr id="14" name="Graphic 13" descr="Hierarchy outline">
            <a:extLst>
              <a:ext uri="{FF2B5EF4-FFF2-40B4-BE49-F238E27FC236}">
                <a16:creationId xmlns:a16="http://schemas.microsoft.com/office/drawing/2014/main" id="{616B07D7-6FC9-4C31-8267-74DD07FCAE43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3429041" y="2293649"/>
            <a:ext cx="535329" cy="535329"/>
          </a:xfrm>
          <a:prstGeom prst="rect">
            <a:avLst/>
          </a:prstGeom>
        </p:spPr>
      </p:pic>
      <p:grpSp>
        <p:nvGrpSpPr>
          <p:cNvPr id="64" name="Group 63">
            <a:extLst>
              <a:ext uri="{FF2B5EF4-FFF2-40B4-BE49-F238E27FC236}">
                <a16:creationId xmlns:a16="http://schemas.microsoft.com/office/drawing/2014/main" id="{2014BB76-1C3F-40A3-8F54-6009A881EB19}"/>
              </a:ext>
            </a:extLst>
          </p:cNvPr>
          <p:cNvGrpSpPr/>
          <p:nvPr/>
        </p:nvGrpSpPr>
        <p:grpSpPr>
          <a:xfrm>
            <a:off x="339927" y="5909605"/>
            <a:ext cx="3173714" cy="403039"/>
            <a:chOff x="4000500" y="1895754"/>
            <a:chExt cx="1000125" cy="2664807"/>
          </a:xfrm>
        </p:grpSpPr>
        <p:sp>
          <p:nvSpPr>
            <p:cNvPr id="65" name="Rectangle: Rounded Corners 64">
              <a:extLst>
                <a:ext uri="{FF2B5EF4-FFF2-40B4-BE49-F238E27FC236}">
                  <a16:creationId xmlns:a16="http://schemas.microsoft.com/office/drawing/2014/main" id="{7F22AC29-0BCA-4CD1-9057-C4B8D373C72C}"/>
                </a:ext>
              </a:extLst>
            </p:cNvPr>
            <p:cNvSpPr/>
            <p:nvPr/>
          </p:nvSpPr>
          <p:spPr>
            <a:xfrm>
              <a:off x="4000500" y="1895754"/>
              <a:ext cx="1000125" cy="2664807"/>
            </a:xfrm>
            <a:prstGeom prst="roundRect">
              <a:avLst>
                <a:gd name="adj" fmla="val 50000"/>
              </a:avLst>
            </a:prstGeom>
            <a:solidFill>
              <a:srgbClr val="308FFF"/>
            </a:solidFill>
            <a:ln w="25400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14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GB" sz="1400">
                <a:solidFill>
                  <a:srgbClr val="FFFFFF"/>
                </a:solidFill>
                <a:latin typeface="+mj-lt"/>
              </a:endParaRPr>
            </a:p>
          </p:txBody>
        </p:sp>
        <p:sp>
          <p:nvSpPr>
            <p:cNvPr id="66" name="Rectangle: Rounded Corners 65">
              <a:extLst>
                <a:ext uri="{FF2B5EF4-FFF2-40B4-BE49-F238E27FC236}">
                  <a16:creationId xmlns:a16="http://schemas.microsoft.com/office/drawing/2014/main" id="{7B4E6C50-4626-497F-A2BF-418A51BBCD77}"/>
                </a:ext>
              </a:extLst>
            </p:cNvPr>
            <p:cNvSpPr/>
            <p:nvPr/>
          </p:nvSpPr>
          <p:spPr>
            <a:xfrm>
              <a:off x="4000500" y="1895754"/>
              <a:ext cx="1000125" cy="2664807"/>
            </a:xfrm>
            <a:prstGeom prst="roundRect">
              <a:avLst>
                <a:gd name="adj" fmla="val 50000"/>
              </a:avLst>
            </a:prstGeom>
            <a:solidFill>
              <a:srgbClr val="F4F6F8">
                <a:alpha val="10000"/>
              </a:srgbClr>
            </a:solidFill>
            <a:ln w="25400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txBody>
            <a:bodyPr lIns="91440" tIns="45720" rIns="91440" bIns="45720" rtlCol="0" anchor="ctr"/>
            <a:lstStyle/>
            <a:p>
              <a:pPr algn="ctr" defTabSz="800100">
                <a:lnSpc>
                  <a:spcPts val="14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it-IT" sz="1400" dirty="0">
                  <a:solidFill>
                    <a:srgbClr val="FFFFFF"/>
                  </a:solidFill>
                  <a:latin typeface="+mj-lt"/>
                  <a:hlinkClick r:id="rId22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Documentazione su </a:t>
              </a:r>
              <a:br>
                <a:rPr lang="it-IT" sz="1400" dirty="0">
                  <a:solidFill>
                    <a:srgbClr val="FFFFFF"/>
                  </a:solidFill>
                  <a:latin typeface="+mj-lt"/>
                  <a:hlinkClick r:id="rId22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</a:br>
              <a:r>
                <a:rPr lang="it-IT" sz="1400" dirty="0">
                  <a:solidFill>
                    <a:srgbClr val="FFFFFF"/>
                  </a:solidFill>
                  <a:latin typeface="+mj-lt"/>
                  <a:hlinkClick r:id="rId22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Experience Manager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093666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069DB-D556-4408-9A33-202C625C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312661"/>
            <a:ext cx="11512930" cy="646189"/>
          </a:xfrm>
        </p:spPr>
        <p:txBody>
          <a:bodyPr/>
          <a:lstStyle/>
          <a:p>
            <a:r>
              <a:rPr lang="it-IT" dirty="0">
                <a:latin typeface="+mj-lt"/>
              </a:rPr>
              <a:t>Adobe Campaign: </a:t>
            </a:r>
            <a:r>
              <a:rPr lang="it-IT" dirty="0">
                <a:solidFill>
                  <a:schemeClr val="tx1"/>
                </a:solidFill>
                <a:latin typeface="+mj-lt"/>
              </a:rPr>
              <a:t>strumento di gestione di campagne cross-channel che </a:t>
            </a:r>
            <a:br>
              <a:rPr lang="it-IT" dirty="0">
                <a:solidFill>
                  <a:schemeClr val="tx1"/>
                </a:solidFill>
                <a:latin typeface="+mj-lt"/>
              </a:rPr>
            </a:br>
            <a:r>
              <a:rPr lang="it-IT" dirty="0">
                <a:solidFill>
                  <a:schemeClr val="tx1"/>
                </a:solidFill>
                <a:latin typeface="+mj-lt"/>
              </a:rPr>
              <a:t>ti aiuta a migliorare e personalizzare le campagne su tutti i tuoi media.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082E0C3-68B5-43FF-93F8-8A9BF085D682}"/>
              </a:ext>
            </a:extLst>
          </p:cNvPr>
          <p:cNvGrpSpPr/>
          <p:nvPr/>
        </p:nvGrpSpPr>
        <p:grpSpPr>
          <a:xfrm>
            <a:off x="340538" y="1712621"/>
            <a:ext cx="3679201" cy="2270904"/>
            <a:chOff x="340538" y="1413856"/>
            <a:chExt cx="3679201" cy="2270904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72CD397-1CC0-43C2-B66B-C87B4DC3D5C1}"/>
                </a:ext>
              </a:extLst>
            </p:cNvPr>
            <p:cNvSpPr/>
            <p:nvPr/>
          </p:nvSpPr>
          <p:spPr>
            <a:xfrm>
              <a:off x="340538" y="1413856"/>
              <a:ext cx="3679201" cy="2270904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  <a:latin typeface="Adobe Clean SemiLight" panose="020B0403020404020204" pitchFamily="34" charset="0"/>
              </a:endParaRP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C0E44011-39AC-4EE8-B03B-D13E72633BBF}"/>
                </a:ext>
              </a:extLst>
            </p:cNvPr>
            <p:cNvGrpSpPr/>
            <p:nvPr/>
          </p:nvGrpSpPr>
          <p:grpSpPr>
            <a:xfrm>
              <a:off x="444487" y="1515316"/>
              <a:ext cx="3471302" cy="403039"/>
              <a:chOff x="4000500" y="1895754"/>
              <a:chExt cx="1000125" cy="2664807"/>
            </a:xfrm>
          </p:grpSpPr>
          <p:sp>
            <p:nvSpPr>
              <p:cNvPr id="24" name="Rectangle: Rounded Corners 23">
                <a:extLst>
                  <a:ext uri="{FF2B5EF4-FFF2-40B4-BE49-F238E27FC236}">
                    <a16:creationId xmlns:a16="http://schemas.microsoft.com/office/drawing/2014/main" id="{17F24E29-E22B-46E1-B403-A6598D19C24F}"/>
                  </a:ext>
                </a:extLst>
              </p:cNvPr>
              <p:cNvSpPr/>
              <p:nvPr/>
            </p:nvSpPr>
            <p:spPr>
              <a:xfrm>
                <a:off x="4000500" y="1895754"/>
                <a:ext cx="1000125" cy="2664807"/>
              </a:xfrm>
              <a:prstGeom prst="roundRect">
                <a:avLst>
                  <a:gd name="adj" fmla="val 50000"/>
                </a:avLst>
              </a:prstGeom>
              <a:solidFill>
                <a:srgbClr val="97AEB7"/>
              </a:solidFill>
              <a:ln w="25400" cap="flat" cmpd="sng" algn="ctr">
                <a:noFill/>
                <a:prstDash val="solid"/>
              </a:ln>
              <a:effectLst>
                <a:outerShdw blurRad="50800" dist="38100" dir="2700000" algn="tl" rotWithShape="0">
                  <a:prstClr val="black">
                    <a:alpha val="1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6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dobe Clean ExtraBold"/>
                  <a:ea typeface="+mn-ea"/>
                  <a:cs typeface="+mn-cs"/>
                </a:endParaRPr>
              </a:p>
            </p:txBody>
          </p:sp>
          <p:sp>
            <p:nvSpPr>
              <p:cNvPr id="25" name="Rectangle: Rounded Corners 24">
                <a:extLst>
                  <a:ext uri="{FF2B5EF4-FFF2-40B4-BE49-F238E27FC236}">
                    <a16:creationId xmlns:a16="http://schemas.microsoft.com/office/drawing/2014/main" id="{4431D5F3-57ED-4FDD-91A4-5C73486E4B12}"/>
                  </a:ext>
                </a:extLst>
              </p:cNvPr>
              <p:cNvSpPr/>
              <p:nvPr/>
            </p:nvSpPr>
            <p:spPr>
              <a:xfrm>
                <a:off x="4000500" y="1895754"/>
                <a:ext cx="1000125" cy="2664807"/>
              </a:xfrm>
              <a:prstGeom prst="roundRect">
                <a:avLst>
                  <a:gd name="adj" fmla="val 50000"/>
                </a:avLst>
              </a:prstGeom>
              <a:solidFill>
                <a:srgbClr val="F4F6F8">
                  <a:alpha val="10000"/>
                </a:srgbClr>
              </a:solidFill>
              <a:ln w="25400" cap="flat" cmpd="sng" algn="ctr">
                <a:noFill/>
                <a:prstDash val="solid"/>
              </a:ln>
              <a:effectLst>
                <a:outerShdw blurRad="50800" dist="38100" dir="2700000" algn="tl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52400" h="50800" prst="softRound"/>
              </a:sp3d>
            </p:spPr>
            <p:txBody>
              <a:bodyPr rtlCol="0" anchor="ctr"/>
              <a:lstStyle/>
              <a:p>
                <a:pPr algn="ctr">
                  <a:lnSpc>
                    <a:spcPts val="1500"/>
                  </a:lnSpc>
                </a:pPr>
                <a:r>
                  <a:rPr lang="it-IT" sz="1550" dirty="0">
                    <a:solidFill>
                      <a:srgbClr val="FFFFFF"/>
                    </a:solidFill>
                    <a:latin typeface="Adobe Clean ExtraBold"/>
                  </a:rPr>
                  <a:t>Semplificare la gestione </a:t>
                </a:r>
                <a:br>
                  <a:rPr lang="it-IT" sz="1550" dirty="0">
                    <a:solidFill>
                      <a:srgbClr val="FFFFFF"/>
                    </a:solidFill>
                    <a:latin typeface="Adobe Clean ExtraBold"/>
                  </a:rPr>
                </a:br>
                <a:r>
                  <a:rPr lang="it-IT" sz="1550" dirty="0">
                    <a:solidFill>
                      <a:srgbClr val="FFFFFF"/>
                    </a:solidFill>
                    <a:latin typeface="Adobe Clean ExtraBold"/>
                  </a:rPr>
                  <a:t>delle campagne</a:t>
                </a:r>
              </a:p>
            </p:txBody>
          </p:sp>
        </p:grp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8E66B8AE-F73C-4348-A5A9-DC73DC2AB452}"/>
                </a:ext>
              </a:extLst>
            </p:cNvPr>
            <p:cNvSpPr txBox="1"/>
            <p:nvPr/>
          </p:nvSpPr>
          <p:spPr>
            <a:xfrm>
              <a:off x="486414" y="2600219"/>
              <a:ext cx="3387448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it-IT" sz="1400"/>
                <a:t>Gestisci i tuoi dati e monitora le performance delle tue campagne da un unico posto.</a:t>
              </a:r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01BAF1E3-90CB-45F2-A17B-902D4A649D7F}"/>
              </a:ext>
            </a:extLst>
          </p:cNvPr>
          <p:cNvGrpSpPr/>
          <p:nvPr/>
        </p:nvGrpSpPr>
        <p:grpSpPr>
          <a:xfrm>
            <a:off x="4260688" y="1712621"/>
            <a:ext cx="3679201" cy="2270904"/>
            <a:chOff x="340538" y="1413856"/>
            <a:chExt cx="3679201" cy="2270904"/>
          </a:xfrm>
        </p:grpSpPr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67A244EC-A96C-498D-9E8F-D33564D72356}"/>
                </a:ext>
              </a:extLst>
            </p:cNvPr>
            <p:cNvSpPr/>
            <p:nvPr/>
          </p:nvSpPr>
          <p:spPr>
            <a:xfrm>
              <a:off x="340538" y="1413856"/>
              <a:ext cx="3679201" cy="2270904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  <a:latin typeface="Adobe Clean SemiLight" panose="020B0403020404020204" pitchFamily="34" charset="0"/>
              </a:endParaRPr>
            </a:p>
          </p:txBody>
        </p:sp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2239A458-8737-47D2-9B7E-2D7F8CD0DA91}"/>
                </a:ext>
              </a:extLst>
            </p:cNvPr>
            <p:cNvGrpSpPr/>
            <p:nvPr/>
          </p:nvGrpSpPr>
          <p:grpSpPr>
            <a:xfrm>
              <a:off x="444487" y="1515316"/>
              <a:ext cx="3471302" cy="403039"/>
              <a:chOff x="4000500" y="1895754"/>
              <a:chExt cx="1000125" cy="2664807"/>
            </a:xfrm>
          </p:grpSpPr>
          <p:sp>
            <p:nvSpPr>
              <p:cNvPr id="98" name="Rectangle: Rounded Corners 97">
                <a:extLst>
                  <a:ext uri="{FF2B5EF4-FFF2-40B4-BE49-F238E27FC236}">
                    <a16:creationId xmlns:a16="http://schemas.microsoft.com/office/drawing/2014/main" id="{06B55D9D-9BEF-4E01-AAA7-F5C9131E1542}"/>
                  </a:ext>
                </a:extLst>
              </p:cNvPr>
              <p:cNvSpPr/>
              <p:nvPr/>
            </p:nvSpPr>
            <p:spPr>
              <a:xfrm>
                <a:off x="4000500" y="1895754"/>
                <a:ext cx="1000125" cy="2664807"/>
              </a:xfrm>
              <a:prstGeom prst="roundRect">
                <a:avLst>
                  <a:gd name="adj" fmla="val 50000"/>
                </a:avLst>
              </a:prstGeom>
              <a:solidFill>
                <a:srgbClr val="97AEB7"/>
              </a:solidFill>
              <a:ln w="25400" cap="flat" cmpd="sng" algn="ctr">
                <a:noFill/>
                <a:prstDash val="solid"/>
              </a:ln>
              <a:effectLst>
                <a:outerShdw blurRad="50800" dist="38100" dir="2700000" algn="tl" rotWithShape="0">
                  <a:prstClr val="black">
                    <a:alpha val="1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6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dobe Clean ExtraBold"/>
                  <a:ea typeface="+mn-ea"/>
                  <a:cs typeface="+mn-cs"/>
                </a:endParaRPr>
              </a:p>
            </p:txBody>
          </p:sp>
          <p:sp>
            <p:nvSpPr>
              <p:cNvPr id="99" name="Rectangle: Rounded Corners 98">
                <a:extLst>
                  <a:ext uri="{FF2B5EF4-FFF2-40B4-BE49-F238E27FC236}">
                    <a16:creationId xmlns:a16="http://schemas.microsoft.com/office/drawing/2014/main" id="{48E70D28-A8E5-4572-82D3-086719FE9C3B}"/>
                  </a:ext>
                </a:extLst>
              </p:cNvPr>
              <p:cNvSpPr/>
              <p:nvPr/>
            </p:nvSpPr>
            <p:spPr>
              <a:xfrm>
                <a:off x="4000500" y="1895754"/>
                <a:ext cx="1000125" cy="2664807"/>
              </a:xfrm>
              <a:prstGeom prst="roundRect">
                <a:avLst>
                  <a:gd name="adj" fmla="val 50000"/>
                </a:avLst>
              </a:prstGeom>
              <a:solidFill>
                <a:srgbClr val="F4F6F8">
                  <a:alpha val="10000"/>
                </a:srgbClr>
              </a:solidFill>
              <a:ln w="25400" cap="flat" cmpd="sng" algn="ctr">
                <a:noFill/>
                <a:prstDash val="solid"/>
              </a:ln>
              <a:effectLst>
                <a:outerShdw blurRad="50800" dist="38100" dir="2700000" algn="tl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52400" h="50800" prst="softRound"/>
              </a:sp3d>
            </p:spPr>
            <p:txBody>
              <a:bodyPr rtlCol="0" anchor="ctr"/>
              <a:lstStyle/>
              <a:p>
                <a:pPr algn="ctr"/>
                <a:r>
                  <a:rPr lang="it-IT" sz="1600">
                    <a:solidFill>
                      <a:srgbClr val="FFFFFF"/>
                    </a:solidFill>
                    <a:latin typeface="Adobe Clean ExtraBold"/>
                  </a:rPr>
                  <a:t>Aumentare il coinvolgimento</a:t>
                </a:r>
              </a:p>
            </p:txBody>
          </p:sp>
        </p:grp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5758D4FC-F6CB-496E-93D0-F78FBF61B60B}"/>
                </a:ext>
              </a:extLst>
            </p:cNvPr>
            <p:cNvSpPr txBox="1"/>
            <p:nvPr/>
          </p:nvSpPr>
          <p:spPr>
            <a:xfrm>
              <a:off x="486414" y="2600219"/>
              <a:ext cx="3387448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it-IT" sz="1400" dirty="0"/>
                <a:t>Usa messaggi personalizzati, contestuali </a:t>
              </a:r>
              <a:br>
                <a:rPr lang="it-IT" sz="1400" dirty="0"/>
              </a:br>
              <a:r>
                <a:rPr lang="it-IT" sz="1400" dirty="0"/>
                <a:t>e in tempo reale per offrire un'esperienza cliente stimolante.</a:t>
              </a:r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4BC95BFF-F267-4EC4-96F8-6117D0FFB8B9}"/>
              </a:ext>
            </a:extLst>
          </p:cNvPr>
          <p:cNvGrpSpPr/>
          <p:nvPr/>
        </p:nvGrpSpPr>
        <p:grpSpPr>
          <a:xfrm>
            <a:off x="8180839" y="1712621"/>
            <a:ext cx="3679201" cy="2270904"/>
            <a:chOff x="340538" y="1413856"/>
            <a:chExt cx="3679201" cy="2270904"/>
          </a:xfrm>
        </p:grpSpPr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99C97480-2C85-4802-AEFB-81CC556DC015}"/>
                </a:ext>
              </a:extLst>
            </p:cNvPr>
            <p:cNvSpPr/>
            <p:nvPr/>
          </p:nvSpPr>
          <p:spPr>
            <a:xfrm>
              <a:off x="340538" y="1413856"/>
              <a:ext cx="3679201" cy="2270904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  <a:latin typeface="Adobe Clean SemiLight" panose="020B0403020404020204" pitchFamily="34" charset="0"/>
              </a:endParaRPr>
            </a:p>
          </p:txBody>
        </p:sp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id="{40456372-6B66-42E1-82DD-C2DE2072C1A9}"/>
                </a:ext>
              </a:extLst>
            </p:cNvPr>
            <p:cNvGrpSpPr/>
            <p:nvPr/>
          </p:nvGrpSpPr>
          <p:grpSpPr>
            <a:xfrm>
              <a:off x="444487" y="1515316"/>
              <a:ext cx="3471302" cy="403039"/>
              <a:chOff x="4000500" y="1895754"/>
              <a:chExt cx="1000125" cy="2664807"/>
            </a:xfrm>
          </p:grpSpPr>
          <p:sp>
            <p:nvSpPr>
              <p:cNvPr id="117" name="Rectangle: Rounded Corners 116">
                <a:extLst>
                  <a:ext uri="{FF2B5EF4-FFF2-40B4-BE49-F238E27FC236}">
                    <a16:creationId xmlns:a16="http://schemas.microsoft.com/office/drawing/2014/main" id="{66FA479E-8666-4E18-9D69-08CAD8257ED0}"/>
                  </a:ext>
                </a:extLst>
              </p:cNvPr>
              <p:cNvSpPr/>
              <p:nvPr/>
            </p:nvSpPr>
            <p:spPr>
              <a:xfrm>
                <a:off x="4000500" y="1895754"/>
                <a:ext cx="1000125" cy="2664807"/>
              </a:xfrm>
              <a:prstGeom prst="roundRect">
                <a:avLst>
                  <a:gd name="adj" fmla="val 50000"/>
                </a:avLst>
              </a:prstGeom>
              <a:solidFill>
                <a:srgbClr val="97AEB7"/>
              </a:solidFill>
              <a:ln w="25400" cap="flat" cmpd="sng" algn="ctr">
                <a:noFill/>
                <a:prstDash val="solid"/>
              </a:ln>
              <a:effectLst>
                <a:outerShdw blurRad="50800" dist="38100" dir="2700000" algn="tl" rotWithShape="0">
                  <a:prstClr val="black">
                    <a:alpha val="1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6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dobe Clean ExtraBold"/>
                  <a:ea typeface="+mn-ea"/>
                  <a:cs typeface="+mn-cs"/>
                </a:endParaRPr>
              </a:p>
            </p:txBody>
          </p:sp>
          <p:sp>
            <p:nvSpPr>
              <p:cNvPr id="118" name="Rectangle: Rounded Corners 117">
                <a:extLst>
                  <a:ext uri="{FF2B5EF4-FFF2-40B4-BE49-F238E27FC236}">
                    <a16:creationId xmlns:a16="http://schemas.microsoft.com/office/drawing/2014/main" id="{3DDB6489-A6EF-4F60-978F-4866AA06314D}"/>
                  </a:ext>
                </a:extLst>
              </p:cNvPr>
              <p:cNvSpPr/>
              <p:nvPr/>
            </p:nvSpPr>
            <p:spPr>
              <a:xfrm>
                <a:off x="4000500" y="1895754"/>
                <a:ext cx="1000125" cy="2664807"/>
              </a:xfrm>
              <a:prstGeom prst="roundRect">
                <a:avLst>
                  <a:gd name="adj" fmla="val 50000"/>
                </a:avLst>
              </a:prstGeom>
              <a:solidFill>
                <a:srgbClr val="F4F6F8">
                  <a:alpha val="10000"/>
                </a:srgbClr>
              </a:solidFill>
              <a:ln w="25400" cap="flat" cmpd="sng" algn="ctr">
                <a:noFill/>
                <a:prstDash val="solid"/>
              </a:ln>
              <a:effectLst>
                <a:outerShdw blurRad="50800" dist="38100" dir="2700000" algn="tl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52400" h="50800" prst="softRound"/>
              </a:sp3d>
            </p:spPr>
            <p:txBody>
              <a:bodyPr rtlCol="0" anchor="ctr"/>
              <a:lstStyle/>
              <a:p>
                <a:pPr algn="ctr"/>
                <a:r>
                  <a:rPr lang="it-IT" sz="1600">
                    <a:solidFill>
                      <a:srgbClr val="FFFFFF"/>
                    </a:solidFill>
                    <a:latin typeface="Adobe Clean ExtraBold"/>
                  </a:rPr>
                  <a:t>Automatizzare</a:t>
                </a:r>
              </a:p>
            </p:txBody>
          </p:sp>
        </p:grp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725886AD-1AB2-4BE0-9607-06399DD76547}"/>
                </a:ext>
              </a:extLst>
            </p:cNvPr>
            <p:cNvSpPr txBox="1"/>
            <p:nvPr/>
          </p:nvSpPr>
          <p:spPr>
            <a:xfrm>
              <a:off x="486414" y="2600219"/>
              <a:ext cx="3387448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it-IT" sz="1400"/>
                <a:t>Usa l'automazione del marketing per aumentare la produttività delle tue campagne e ridurre il time to market.</a:t>
              </a:r>
            </a:p>
          </p:txBody>
        </p:sp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F77A311C-32EA-43A3-B86F-45E4ECCCB384}"/>
              </a:ext>
            </a:extLst>
          </p:cNvPr>
          <p:cNvGrpSpPr/>
          <p:nvPr/>
        </p:nvGrpSpPr>
        <p:grpSpPr>
          <a:xfrm>
            <a:off x="340536" y="4213249"/>
            <a:ext cx="3600000" cy="403039"/>
            <a:chOff x="4000500" y="1895754"/>
            <a:chExt cx="1000125" cy="2664807"/>
          </a:xfrm>
        </p:grpSpPr>
        <p:sp>
          <p:nvSpPr>
            <p:cNvPr id="127" name="Rectangle: Rounded Corners 126">
              <a:extLst>
                <a:ext uri="{FF2B5EF4-FFF2-40B4-BE49-F238E27FC236}">
                  <a16:creationId xmlns:a16="http://schemas.microsoft.com/office/drawing/2014/main" id="{4685A9F1-EEBA-40E2-9BCC-8A3637EC52A7}"/>
                </a:ext>
              </a:extLst>
            </p:cNvPr>
            <p:cNvSpPr/>
            <p:nvPr/>
          </p:nvSpPr>
          <p:spPr>
            <a:xfrm>
              <a:off x="4000500" y="1895754"/>
              <a:ext cx="1000125" cy="2664807"/>
            </a:xfrm>
            <a:prstGeom prst="roundRect">
              <a:avLst>
                <a:gd name="adj" fmla="val 50000"/>
              </a:avLst>
            </a:prstGeom>
            <a:solidFill>
              <a:srgbClr val="308FFF"/>
            </a:solidFill>
            <a:ln w="25400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14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GB" sz="14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28" name="Rectangle: Rounded Corners 127">
              <a:extLst>
                <a:ext uri="{FF2B5EF4-FFF2-40B4-BE49-F238E27FC236}">
                  <a16:creationId xmlns:a16="http://schemas.microsoft.com/office/drawing/2014/main" id="{E4FD9A04-6966-43C0-94D7-FBEB9B207722}"/>
                </a:ext>
              </a:extLst>
            </p:cNvPr>
            <p:cNvSpPr/>
            <p:nvPr/>
          </p:nvSpPr>
          <p:spPr>
            <a:xfrm>
              <a:off x="4000500" y="1895754"/>
              <a:ext cx="1000125" cy="2664807"/>
            </a:xfrm>
            <a:prstGeom prst="roundRect">
              <a:avLst>
                <a:gd name="adj" fmla="val 50000"/>
              </a:avLst>
            </a:prstGeom>
            <a:solidFill>
              <a:srgbClr val="F4F6F8">
                <a:alpha val="10000"/>
              </a:srgbClr>
            </a:solidFill>
            <a:ln w="25400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txBody>
            <a:bodyPr rtlCol="0" anchor="ctr"/>
            <a:lstStyle/>
            <a:p>
              <a:pPr algn="ctr">
                <a:lnSpc>
                  <a:spcPts val="1400"/>
                </a:lnSpc>
              </a:pPr>
              <a:r>
                <a:rPr lang="it-IT" sz="1400" dirty="0">
                  <a:solidFill>
                    <a:schemeClr val="bg1"/>
                  </a:solidFill>
                  <a:latin typeface="+mj-lt"/>
                  <a:hlinkClick r:id="rId2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Guida all'implementazione </a:t>
              </a:r>
              <a:br>
                <a:rPr lang="it-IT" sz="1400" dirty="0">
                  <a:solidFill>
                    <a:schemeClr val="bg1"/>
                  </a:solidFill>
                  <a:latin typeface="+mj-lt"/>
                  <a:hlinkClick r:id="rId2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</a:br>
              <a:r>
                <a:rPr lang="it-IT" sz="1400" dirty="0">
                  <a:solidFill>
                    <a:schemeClr val="bg1"/>
                  </a:solidFill>
                  <a:latin typeface="+mj-lt"/>
                  <a:hlinkClick r:id="rId2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di Campaign Classic</a:t>
              </a:r>
            </a:p>
          </p:txBody>
        </p:sp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78E07B98-17D1-41C8-A5B1-2B64B8065EDE}"/>
              </a:ext>
            </a:extLst>
          </p:cNvPr>
          <p:cNvGrpSpPr/>
          <p:nvPr/>
        </p:nvGrpSpPr>
        <p:grpSpPr>
          <a:xfrm>
            <a:off x="4090545" y="4213249"/>
            <a:ext cx="3600000" cy="403039"/>
            <a:chOff x="4000500" y="1895754"/>
            <a:chExt cx="1000125" cy="2664807"/>
          </a:xfrm>
        </p:grpSpPr>
        <p:sp>
          <p:nvSpPr>
            <p:cNvPr id="132" name="Rectangle: Rounded Corners 131">
              <a:extLst>
                <a:ext uri="{FF2B5EF4-FFF2-40B4-BE49-F238E27FC236}">
                  <a16:creationId xmlns:a16="http://schemas.microsoft.com/office/drawing/2014/main" id="{1A493B1E-C39F-474A-812D-9F705C81A393}"/>
                </a:ext>
              </a:extLst>
            </p:cNvPr>
            <p:cNvSpPr/>
            <p:nvPr/>
          </p:nvSpPr>
          <p:spPr>
            <a:xfrm>
              <a:off x="4000500" y="1895754"/>
              <a:ext cx="1000125" cy="2664807"/>
            </a:xfrm>
            <a:prstGeom prst="roundRect">
              <a:avLst>
                <a:gd name="adj" fmla="val 50000"/>
              </a:avLst>
            </a:prstGeom>
            <a:solidFill>
              <a:srgbClr val="308FFF"/>
            </a:solidFill>
            <a:ln w="25400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GB" sz="14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33" name="Rectangle: Rounded Corners 132">
              <a:extLst>
                <a:ext uri="{FF2B5EF4-FFF2-40B4-BE49-F238E27FC236}">
                  <a16:creationId xmlns:a16="http://schemas.microsoft.com/office/drawing/2014/main" id="{0D06E3F8-56BD-453E-93F6-A5DD38236AB6}"/>
                </a:ext>
              </a:extLst>
            </p:cNvPr>
            <p:cNvSpPr/>
            <p:nvPr/>
          </p:nvSpPr>
          <p:spPr>
            <a:xfrm>
              <a:off x="4000500" y="1895754"/>
              <a:ext cx="1000125" cy="2664807"/>
            </a:xfrm>
            <a:prstGeom prst="roundRect">
              <a:avLst>
                <a:gd name="adj" fmla="val 50000"/>
              </a:avLst>
            </a:prstGeom>
            <a:solidFill>
              <a:srgbClr val="F4F6F8">
                <a:alpha val="10000"/>
              </a:srgbClr>
            </a:solidFill>
            <a:ln w="25400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txBody>
            <a:bodyPr lIns="91440" tIns="45720" rIns="91440" bIns="45720" rtlCol="0" anchor="ctr"/>
            <a:lstStyle/>
            <a:p>
              <a:pPr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it-IT" sz="1400">
                  <a:solidFill>
                    <a:schemeClr val="bg1"/>
                  </a:solidFill>
                  <a:latin typeface="+mj-lt"/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Campaign Community Classic</a:t>
              </a:r>
            </a:p>
          </p:txBody>
        </p: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F5A598C8-14BB-4C54-9A79-75B7EDFE9F62}"/>
              </a:ext>
            </a:extLst>
          </p:cNvPr>
          <p:cNvGrpSpPr/>
          <p:nvPr/>
        </p:nvGrpSpPr>
        <p:grpSpPr>
          <a:xfrm>
            <a:off x="7856524" y="4213249"/>
            <a:ext cx="3600000" cy="403039"/>
            <a:chOff x="4000500" y="1895754"/>
            <a:chExt cx="1000125" cy="2664807"/>
          </a:xfrm>
        </p:grpSpPr>
        <p:sp>
          <p:nvSpPr>
            <p:cNvPr id="135" name="Rectangle: Rounded Corners 134">
              <a:extLst>
                <a:ext uri="{FF2B5EF4-FFF2-40B4-BE49-F238E27FC236}">
                  <a16:creationId xmlns:a16="http://schemas.microsoft.com/office/drawing/2014/main" id="{E70E4F23-BEC9-4BA1-9B97-D44E79255DDB}"/>
                </a:ext>
              </a:extLst>
            </p:cNvPr>
            <p:cNvSpPr/>
            <p:nvPr/>
          </p:nvSpPr>
          <p:spPr>
            <a:xfrm>
              <a:off x="4000500" y="1895754"/>
              <a:ext cx="1000125" cy="2664807"/>
            </a:xfrm>
            <a:prstGeom prst="roundRect">
              <a:avLst>
                <a:gd name="adj" fmla="val 50000"/>
              </a:avLst>
            </a:prstGeom>
            <a:solidFill>
              <a:srgbClr val="308FFF"/>
            </a:solidFill>
            <a:ln w="25400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14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GB" sz="14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36" name="Rectangle: Rounded Corners 135">
              <a:extLst>
                <a:ext uri="{FF2B5EF4-FFF2-40B4-BE49-F238E27FC236}">
                  <a16:creationId xmlns:a16="http://schemas.microsoft.com/office/drawing/2014/main" id="{8330D737-0DA6-42FF-B109-106C833640E1}"/>
                </a:ext>
              </a:extLst>
            </p:cNvPr>
            <p:cNvSpPr/>
            <p:nvPr/>
          </p:nvSpPr>
          <p:spPr>
            <a:xfrm>
              <a:off x="4000500" y="1895754"/>
              <a:ext cx="1000125" cy="2664807"/>
            </a:xfrm>
            <a:prstGeom prst="roundRect">
              <a:avLst>
                <a:gd name="adj" fmla="val 50000"/>
              </a:avLst>
            </a:prstGeom>
            <a:solidFill>
              <a:srgbClr val="F4F6F8">
                <a:alpha val="10000"/>
              </a:srgbClr>
            </a:solidFill>
            <a:ln w="25400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txBody>
            <a:bodyPr rtlCol="0" anchor="ctr"/>
            <a:lstStyle/>
            <a:p>
              <a:pPr lvl="0" algn="ctr" defTabSz="800100">
                <a:lnSpc>
                  <a:spcPts val="14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it-IT" sz="1400" dirty="0">
                  <a:solidFill>
                    <a:schemeClr val="bg1"/>
                  </a:solidFill>
                  <a:latin typeface="+mj-lt"/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Informazioni e supporto </a:t>
              </a:r>
              <a:br>
                <a:rPr lang="it-IT" sz="1400" dirty="0">
                  <a:solidFill>
                    <a:schemeClr val="bg1"/>
                  </a:solidFill>
                  <a:latin typeface="+mj-lt"/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</a:br>
              <a:r>
                <a:rPr lang="it-IT" sz="1400" dirty="0">
                  <a:solidFill>
                    <a:schemeClr val="bg1"/>
                  </a:solidFill>
                  <a:latin typeface="+mj-lt"/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per Campaign Classic</a:t>
              </a:r>
            </a:p>
          </p:txBody>
        </p:sp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9CBBF39F-FB71-41E4-AC23-FE6EA9544601}"/>
              </a:ext>
            </a:extLst>
          </p:cNvPr>
          <p:cNvGrpSpPr/>
          <p:nvPr/>
        </p:nvGrpSpPr>
        <p:grpSpPr>
          <a:xfrm>
            <a:off x="340536" y="4774564"/>
            <a:ext cx="3600000" cy="403039"/>
            <a:chOff x="4000500" y="1895754"/>
            <a:chExt cx="1000125" cy="2664807"/>
          </a:xfrm>
        </p:grpSpPr>
        <p:sp>
          <p:nvSpPr>
            <p:cNvPr id="138" name="Rectangle: Rounded Corners 137">
              <a:extLst>
                <a:ext uri="{FF2B5EF4-FFF2-40B4-BE49-F238E27FC236}">
                  <a16:creationId xmlns:a16="http://schemas.microsoft.com/office/drawing/2014/main" id="{C25396A9-2FE2-4196-AB96-B7C90766F253}"/>
                </a:ext>
              </a:extLst>
            </p:cNvPr>
            <p:cNvSpPr/>
            <p:nvPr/>
          </p:nvSpPr>
          <p:spPr>
            <a:xfrm>
              <a:off x="4000500" y="1895754"/>
              <a:ext cx="1000125" cy="2664807"/>
            </a:xfrm>
            <a:prstGeom prst="roundRect">
              <a:avLst>
                <a:gd name="adj" fmla="val 50000"/>
              </a:avLst>
            </a:prstGeom>
            <a:solidFill>
              <a:srgbClr val="308FFF"/>
            </a:solidFill>
            <a:ln w="25400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14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GB" sz="14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39" name="Rectangle: Rounded Corners 138">
              <a:extLst>
                <a:ext uri="{FF2B5EF4-FFF2-40B4-BE49-F238E27FC236}">
                  <a16:creationId xmlns:a16="http://schemas.microsoft.com/office/drawing/2014/main" id="{35F443F0-73E7-4EA2-A0A3-E138D03C8EF8}"/>
                </a:ext>
              </a:extLst>
            </p:cNvPr>
            <p:cNvSpPr/>
            <p:nvPr/>
          </p:nvSpPr>
          <p:spPr>
            <a:xfrm>
              <a:off x="4000500" y="1895754"/>
              <a:ext cx="1000125" cy="2664807"/>
            </a:xfrm>
            <a:prstGeom prst="roundRect">
              <a:avLst>
                <a:gd name="adj" fmla="val 50000"/>
              </a:avLst>
            </a:prstGeom>
            <a:solidFill>
              <a:srgbClr val="F4F6F8">
                <a:alpha val="10000"/>
              </a:srgbClr>
            </a:solidFill>
            <a:ln w="25400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txBody>
            <a:bodyPr rtlCol="0" anchor="ctr"/>
            <a:lstStyle/>
            <a:p>
              <a:pPr lvl="0" algn="ctr" defTabSz="800100">
                <a:lnSpc>
                  <a:spcPts val="14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it-IT" sz="1400" dirty="0">
                  <a:solidFill>
                    <a:schemeClr val="bg1"/>
                  </a:solidFill>
                  <a:latin typeface="+mj-lt"/>
                  <a:hlinkClick r:id="rId5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Guida all'implementazione </a:t>
              </a:r>
              <a:br>
                <a:rPr lang="it-IT" sz="1400" dirty="0">
                  <a:solidFill>
                    <a:schemeClr val="bg1"/>
                  </a:solidFill>
                  <a:latin typeface="+mj-lt"/>
                  <a:hlinkClick r:id="rId5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</a:br>
              <a:r>
                <a:rPr lang="it-IT" sz="1400" dirty="0">
                  <a:solidFill>
                    <a:schemeClr val="bg1"/>
                  </a:solidFill>
                  <a:latin typeface="+mj-lt"/>
                  <a:hlinkClick r:id="rId5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di Campaign Standard</a:t>
              </a:r>
            </a:p>
          </p:txBody>
        </p: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F9F56A93-8C5B-44C0-BA0A-78AFCF047BD3}"/>
              </a:ext>
            </a:extLst>
          </p:cNvPr>
          <p:cNvGrpSpPr/>
          <p:nvPr/>
        </p:nvGrpSpPr>
        <p:grpSpPr>
          <a:xfrm>
            <a:off x="4090545" y="4774563"/>
            <a:ext cx="3600000" cy="403039"/>
            <a:chOff x="4000500" y="1895754"/>
            <a:chExt cx="1000125" cy="2664807"/>
          </a:xfrm>
        </p:grpSpPr>
        <p:sp>
          <p:nvSpPr>
            <p:cNvPr id="141" name="Rectangle: Rounded Corners 140">
              <a:extLst>
                <a:ext uri="{FF2B5EF4-FFF2-40B4-BE49-F238E27FC236}">
                  <a16:creationId xmlns:a16="http://schemas.microsoft.com/office/drawing/2014/main" id="{EF88FB63-3BAE-4048-B275-47FC17BF4E02}"/>
                </a:ext>
              </a:extLst>
            </p:cNvPr>
            <p:cNvSpPr/>
            <p:nvPr/>
          </p:nvSpPr>
          <p:spPr>
            <a:xfrm>
              <a:off x="4000500" y="1895754"/>
              <a:ext cx="1000125" cy="2664807"/>
            </a:xfrm>
            <a:prstGeom prst="roundRect">
              <a:avLst>
                <a:gd name="adj" fmla="val 50000"/>
              </a:avLst>
            </a:prstGeom>
            <a:solidFill>
              <a:srgbClr val="308FFF"/>
            </a:solidFill>
            <a:ln w="25400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GB" sz="14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42" name="Rectangle: Rounded Corners 141">
              <a:extLst>
                <a:ext uri="{FF2B5EF4-FFF2-40B4-BE49-F238E27FC236}">
                  <a16:creationId xmlns:a16="http://schemas.microsoft.com/office/drawing/2014/main" id="{172B7E4A-80B6-4C4B-A571-673CF24FB01D}"/>
                </a:ext>
              </a:extLst>
            </p:cNvPr>
            <p:cNvSpPr/>
            <p:nvPr/>
          </p:nvSpPr>
          <p:spPr>
            <a:xfrm>
              <a:off x="4000500" y="1895754"/>
              <a:ext cx="1000125" cy="2664807"/>
            </a:xfrm>
            <a:prstGeom prst="roundRect">
              <a:avLst>
                <a:gd name="adj" fmla="val 50000"/>
              </a:avLst>
            </a:prstGeom>
            <a:solidFill>
              <a:srgbClr val="F4F6F8">
                <a:alpha val="10000"/>
              </a:srgbClr>
            </a:solidFill>
            <a:ln w="25400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txBody>
            <a:bodyPr rtlCol="0" anchor="ctr"/>
            <a:lstStyle/>
            <a:p>
              <a:pPr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it-IT" sz="1400">
                  <a:solidFill>
                    <a:schemeClr val="bg1"/>
                  </a:solidFill>
                  <a:latin typeface="+mj-lt"/>
                  <a:hlinkClick r:id="rId6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Campaign Community Standard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C2F64731-DCC9-4F8B-BDF0-80CE13172778}"/>
              </a:ext>
            </a:extLst>
          </p:cNvPr>
          <p:cNvGrpSpPr/>
          <p:nvPr/>
        </p:nvGrpSpPr>
        <p:grpSpPr>
          <a:xfrm>
            <a:off x="7856524" y="4774563"/>
            <a:ext cx="3600000" cy="403039"/>
            <a:chOff x="4000500" y="1895754"/>
            <a:chExt cx="1000125" cy="2664807"/>
          </a:xfrm>
        </p:grpSpPr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166E62C0-9F8F-4D19-8A2C-017D5FDD7694}"/>
                </a:ext>
              </a:extLst>
            </p:cNvPr>
            <p:cNvSpPr/>
            <p:nvPr/>
          </p:nvSpPr>
          <p:spPr>
            <a:xfrm>
              <a:off x="4000500" y="1895754"/>
              <a:ext cx="1000125" cy="2664807"/>
            </a:xfrm>
            <a:prstGeom prst="roundRect">
              <a:avLst>
                <a:gd name="adj" fmla="val 50000"/>
              </a:avLst>
            </a:prstGeom>
            <a:solidFill>
              <a:srgbClr val="308FFF"/>
            </a:solidFill>
            <a:ln w="25400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14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GB" sz="14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3B84E3FB-970F-4EA6-970B-5CABA109E342}"/>
                </a:ext>
              </a:extLst>
            </p:cNvPr>
            <p:cNvSpPr/>
            <p:nvPr/>
          </p:nvSpPr>
          <p:spPr>
            <a:xfrm>
              <a:off x="4000500" y="1895754"/>
              <a:ext cx="1000125" cy="2664807"/>
            </a:xfrm>
            <a:prstGeom prst="roundRect">
              <a:avLst>
                <a:gd name="adj" fmla="val 50000"/>
              </a:avLst>
            </a:prstGeom>
            <a:solidFill>
              <a:srgbClr val="F4F6F8">
                <a:alpha val="10000"/>
              </a:srgbClr>
            </a:solidFill>
            <a:ln w="25400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txBody>
            <a:bodyPr rtlCol="0" anchor="ctr"/>
            <a:lstStyle/>
            <a:p>
              <a:pPr lvl="0" algn="ctr" defTabSz="800100">
                <a:lnSpc>
                  <a:spcPts val="14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it-IT" sz="1400" dirty="0">
                  <a:solidFill>
                    <a:schemeClr val="bg1"/>
                  </a:solidFill>
                  <a:latin typeface="+mj-lt"/>
                  <a:hlinkClick r:id="rId7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Informazioni e supporto </a:t>
              </a:r>
              <a:br>
                <a:rPr lang="it-IT" sz="1400" dirty="0">
                  <a:solidFill>
                    <a:schemeClr val="bg1"/>
                  </a:solidFill>
                  <a:latin typeface="+mj-lt"/>
                  <a:hlinkClick r:id="rId7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</a:br>
              <a:r>
                <a:rPr lang="it-IT" sz="1400" dirty="0">
                  <a:solidFill>
                    <a:schemeClr val="bg1"/>
                  </a:solidFill>
                  <a:latin typeface="+mj-lt"/>
                  <a:hlinkClick r:id="rId7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per Campaign Standard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3C0209AA-8FDE-4E5D-AC5E-69F1D4E3E8A3}"/>
              </a:ext>
            </a:extLst>
          </p:cNvPr>
          <p:cNvGrpSpPr/>
          <p:nvPr/>
        </p:nvGrpSpPr>
        <p:grpSpPr>
          <a:xfrm>
            <a:off x="340537" y="5340452"/>
            <a:ext cx="3600000" cy="403039"/>
            <a:chOff x="4000500" y="1895754"/>
            <a:chExt cx="1000125" cy="2664807"/>
          </a:xfrm>
        </p:grpSpPr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id="{0F04F926-EA17-45CF-9EE2-8E7A10A9FAE6}"/>
                </a:ext>
              </a:extLst>
            </p:cNvPr>
            <p:cNvSpPr/>
            <p:nvPr/>
          </p:nvSpPr>
          <p:spPr>
            <a:xfrm>
              <a:off x="4000500" y="1895754"/>
              <a:ext cx="1000125" cy="2664807"/>
            </a:xfrm>
            <a:prstGeom prst="roundRect">
              <a:avLst>
                <a:gd name="adj" fmla="val 50000"/>
              </a:avLst>
            </a:prstGeom>
            <a:solidFill>
              <a:srgbClr val="308FFF"/>
            </a:solidFill>
            <a:ln w="25400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GB" sz="14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0" name="Rectangle: Rounded Corners 49">
              <a:extLst>
                <a:ext uri="{FF2B5EF4-FFF2-40B4-BE49-F238E27FC236}">
                  <a16:creationId xmlns:a16="http://schemas.microsoft.com/office/drawing/2014/main" id="{2ED032AB-4CEE-40B8-8C08-94141DF32267}"/>
                </a:ext>
              </a:extLst>
            </p:cNvPr>
            <p:cNvSpPr/>
            <p:nvPr/>
          </p:nvSpPr>
          <p:spPr>
            <a:xfrm>
              <a:off x="4000500" y="1895754"/>
              <a:ext cx="1000125" cy="2664807"/>
            </a:xfrm>
            <a:prstGeom prst="roundRect">
              <a:avLst>
                <a:gd name="adj" fmla="val 50000"/>
              </a:avLst>
            </a:prstGeom>
            <a:solidFill>
              <a:srgbClr val="F4F6F8">
                <a:alpha val="10000"/>
              </a:srgbClr>
            </a:solidFill>
            <a:ln w="25400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txBody>
            <a:bodyPr rtlCol="0" anchor="ctr"/>
            <a:lstStyle/>
            <a:p>
              <a:pPr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it-IT" sz="1400">
                  <a:solidFill>
                    <a:schemeClr val="bg1"/>
                  </a:solidFill>
                  <a:latin typeface="+mj-lt"/>
                  <a:hlinkClick r:id="rId8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Campaign Exchange</a:t>
              </a:r>
            </a:p>
          </p:txBody>
        </p:sp>
      </p:grpSp>
      <p:pic>
        <p:nvPicPr>
          <p:cNvPr id="60" name="Graphic 59">
            <a:extLst>
              <a:ext uri="{FF2B5EF4-FFF2-40B4-BE49-F238E27FC236}">
                <a16:creationId xmlns:a16="http://schemas.microsoft.com/office/drawing/2014/main" id="{FF4F0424-43F8-43D0-8533-1067D9FFD2A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798670" y="2376636"/>
            <a:ext cx="415699" cy="447675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id="{2406921E-5158-4FE7-B1F9-3CA2D7145F4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840907" y="2452060"/>
            <a:ext cx="533259" cy="348100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id="{BCE144A0-CBF5-4EFE-800F-1D6927D36DB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977631" y="2402674"/>
            <a:ext cx="431975" cy="446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5265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069DB-D556-4408-9A33-202C625C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312661"/>
            <a:ext cx="11512930" cy="646189"/>
          </a:xfrm>
        </p:spPr>
        <p:txBody>
          <a:bodyPr/>
          <a:lstStyle/>
          <a:p>
            <a:r>
              <a:rPr lang="it-IT" sz="2600" dirty="0">
                <a:latin typeface="+mj-lt"/>
              </a:rPr>
              <a:t>Adobe Experience Platform: </a:t>
            </a:r>
            <a:r>
              <a:rPr lang="it-IT" sz="2600" b="0" i="0" dirty="0">
                <a:solidFill>
                  <a:srgbClr val="000000"/>
                </a:solidFill>
                <a:latin typeface="+mj-lt"/>
              </a:rPr>
              <a:t>piattaforma che consente alle organizzazioni </a:t>
            </a:r>
            <a:br>
              <a:rPr lang="it-IT" sz="2600" b="0" i="0" dirty="0">
                <a:solidFill>
                  <a:srgbClr val="000000"/>
                </a:solidFill>
                <a:latin typeface="+mj-lt"/>
              </a:rPr>
            </a:br>
            <a:r>
              <a:rPr lang="it-IT" sz="2600" b="0" i="0" dirty="0">
                <a:solidFill>
                  <a:srgbClr val="000000"/>
                </a:solidFill>
                <a:latin typeface="+mj-lt"/>
              </a:rPr>
              <a:t>di centralizzare e standardizzare i dati e i contenuti dei clienti da qualsiasi sistema e di applicare la data science e l'apprendimento automatico </a:t>
            </a:r>
            <a:br>
              <a:rPr lang="it-IT" sz="2600" b="0" i="0" dirty="0">
                <a:solidFill>
                  <a:srgbClr val="000000"/>
                </a:solidFill>
                <a:latin typeface="+mj-lt"/>
              </a:rPr>
            </a:br>
            <a:r>
              <a:rPr lang="it-IT" sz="2600" b="0" i="0" dirty="0">
                <a:solidFill>
                  <a:srgbClr val="000000"/>
                </a:solidFill>
                <a:latin typeface="+mj-lt"/>
              </a:rPr>
              <a:t>per migliorare notevolmente la progettazione e la fornitura di esperienze </a:t>
            </a:r>
            <a:br>
              <a:rPr lang="it-IT" sz="2600" b="0" i="0" dirty="0">
                <a:solidFill>
                  <a:srgbClr val="000000"/>
                </a:solidFill>
                <a:latin typeface="+mj-lt"/>
              </a:rPr>
            </a:br>
            <a:r>
              <a:rPr lang="it-IT" sz="2600" b="0" i="0" dirty="0">
                <a:solidFill>
                  <a:srgbClr val="000000"/>
                </a:solidFill>
                <a:latin typeface="+mj-lt"/>
              </a:rPr>
              <a:t>dei clienti ricche e personalizzate.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082E0C3-68B5-43FF-93F8-8A9BF085D682}"/>
              </a:ext>
            </a:extLst>
          </p:cNvPr>
          <p:cNvGrpSpPr/>
          <p:nvPr/>
        </p:nvGrpSpPr>
        <p:grpSpPr>
          <a:xfrm>
            <a:off x="340538" y="2115293"/>
            <a:ext cx="3679201" cy="2270904"/>
            <a:chOff x="340538" y="1413856"/>
            <a:chExt cx="3679201" cy="2270904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72CD397-1CC0-43C2-B66B-C87B4DC3D5C1}"/>
                </a:ext>
              </a:extLst>
            </p:cNvPr>
            <p:cNvSpPr/>
            <p:nvPr/>
          </p:nvSpPr>
          <p:spPr>
            <a:xfrm>
              <a:off x="340538" y="1413856"/>
              <a:ext cx="3679201" cy="2270904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  <a:latin typeface="Adobe Clean SemiLight" panose="020B0403020404020204" pitchFamily="34" charset="0"/>
              </a:endParaRP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C0E44011-39AC-4EE8-B03B-D13E72633BBF}"/>
                </a:ext>
              </a:extLst>
            </p:cNvPr>
            <p:cNvGrpSpPr/>
            <p:nvPr/>
          </p:nvGrpSpPr>
          <p:grpSpPr>
            <a:xfrm>
              <a:off x="444487" y="1515316"/>
              <a:ext cx="3471302" cy="403039"/>
              <a:chOff x="4000500" y="1895754"/>
              <a:chExt cx="1000125" cy="2664807"/>
            </a:xfrm>
          </p:grpSpPr>
          <p:sp>
            <p:nvSpPr>
              <p:cNvPr id="24" name="Rectangle: Rounded Corners 23">
                <a:extLst>
                  <a:ext uri="{FF2B5EF4-FFF2-40B4-BE49-F238E27FC236}">
                    <a16:creationId xmlns:a16="http://schemas.microsoft.com/office/drawing/2014/main" id="{17F24E29-E22B-46E1-B403-A6598D19C24F}"/>
                  </a:ext>
                </a:extLst>
              </p:cNvPr>
              <p:cNvSpPr/>
              <p:nvPr/>
            </p:nvSpPr>
            <p:spPr>
              <a:xfrm>
                <a:off x="4000500" y="1895754"/>
                <a:ext cx="1000125" cy="2664807"/>
              </a:xfrm>
              <a:prstGeom prst="roundRect">
                <a:avLst>
                  <a:gd name="adj" fmla="val 50000"/>
                </a:avLst>
              </a:prstGeom>
              <a:solidFill>
                <a:srgbClr val="97AEB7"/>
              </a:solidFill>
              <a:ln w="25400" cap="flat" cmpd="sng" algn="ctr">
                <a:noFill/>
                <a:prstDash val="solid"/>
              </a:ln>
              <a:effectLst>
                <a:outerShdw blurRad="50800" dist="38100" dir="2700000" algn="tl" rotWithShape="0">
                  <a:prstClr val="black">
                    <a:alpha val="1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6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dobe Clean ExtraBold"/>
                  <a:ea typeface="+mn-ea"/>
                  <a:cs typeface="+mn-cs"/>
                </a:endParaRPr>
              </a:p>
            </p:txBody>
          </p:sp>
          <p:sp>
            <p:nvSpPr>
              <p:cNvPr id="25" name="Rectangle: Rounded Corners 24">
                <a:extLst>
                  <a:ext uri="{FF2B5EF4-FFF2-40B4-BE49-F238E27FC236}">
                    <a16:creationId xmlns:a16="http://schemas.microsoft.com/office/drawing/2014/main" id="{4431D5F3-57ED-4FDD-91A4-5C73486E4B12}"/>
                  </a:ext>
                </a:extLst>
              </p:cNvPr>
              <p:cNvSpPr/>
              <p:nvPr/>
            </p:nvSpPr>
            <p:spPr>
              <a:xfrm>
                <a:off x="4000500" y="1895754"/>
                <a:ext cx="1000125" cy="2664807"/>
              </a:xfrm>
              <a:prstGeom prst="roundRect">
                <a:avLst>
                  <a:gd name="adj" fmla="val 50000"/>
                </a:avLst>
              </a:prstGeom>
              <a:solidFill>
                <a:srgbClr val="F4F6F8">
                  <a:alpha val="10000"/>
                </a:srgbClr>
              </a:solidFill>
              <a:ln w="25400" cap="flat" cmpd="sng" algn="ctr">
                <a:noFill/>
                <a:prstDash val="solid"/>
              </a:ln>
              <a:effectLst>
                <a:outerShdw blurRad="50800" dist="38100" dir="2700000" algn="tl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52400" h="50800" prst="softRound"/>
              </a:sp3d>
            </p:spPr>
            <p:txBody>
              <a:bodyPr rtlCol="0" anchor="ctr"/>
              <a:lstStyle/>
              <a:p>
                <a:pPr algn="ctr"/>
                <a:r>
                  <a:rPr lang="it-IT" sz="1600">
                    <a:solidFill>
                      <a:srgbClr val="FFFFFF"/>
                    </a:solidFill>
                    <a:latin typeface="Adobe Clean ExtraBold"/>
                  </a:rPr>
                  <a:t>Customer Journey Analytics</a:t>
                </a:r>
              </a:p>
            </p:txBody>
          </p:sp>
        </p:grp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8E66B8AE-F73C-4348-A5A9-DC73DC2AB452}"/>
                </a:ext>
              </a:extLst>
            </p:cNvPr>
            <p:cNvSpPr txBox="1"/>
            <p:nvPr/>
          </p:nvSpPr>
          <p:spPr>
            <a:xfrm>
              <a:off x="486414" y="2600219"/>
              <a:ext cx="3387448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it-IT" sz="1400" b="0" i="0" dirty="0">
                  <a:solidFill>
                    <a:srgbClr val="000000"/>
                  </a:solidFill>
                  <a:latin typeface="adobe-clean-ux"/>
                </a:rPr>
                <a:t>La soluzione di nuova generazione di Adobe per l'analisi cross-channel, basata su Adobe Experience Platform</a:t>
              </a:r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01BAF1E3-90CB-45F2-A17B-902D4A649D7F}"/>
              </a:ext>
            </a:extLst>
          </p:cNvPr>
          <p:cNvGrpSpPr/>
          <p:nvPr/>
        </p:nvGrpSpPr>
        <p:grpSpPr>
          <a:xfrm>
            <a:off x="4260688" y="2115293"/>
            <a:ext cx="3679201" cy="2270904"/>
            <a:chOff x="340538" y="1413856"/>
            <a:chExt cx="3679201" cy="2270904"/>
          </a:xfrm>
        </p:grpSpPr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67A244EC-A96C-498D-9E8F-D33564D72356}"/>
                </a:ext>
              </a:extLst>
            </p:cNvPr>
            <p:cNvSpPr/>
            <p:nvPr/>
          </p:nvSpPr>
          <p:spPr>
            <a:xfrm>
              <a:off x="340538" y="1413856"/>
              <a:ext cx="3679201" cy="2270904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  <a:latin typeface="Adobe Clean SemiLight" panose="020B0403020404020204" pitchFamily="34" charset="0"/>
              </a:endParaRPr>
            </a:p>
          </p:txBody>
        </p:sp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2239A458-8737-47D2-9B7E-2D7F8CD0DA91}"/>
                </a:ext>
              </a:extLst>
            </p:cNvPr>
            <p:cNvGrpSpPr/>
            <p:nvPr/>
          </p:nvGrpSpPr>
          <p:grpSpPr>
            <a:xfrm>
              <a:off x="444487" y="1515316"/>
              <a:ext cx="3471302" cy="403039"/>
              <a:chOff x="4000500" y="1895754"/>
              <a:chExt cx="1000125" cy="2664807"/>
            </a:xfrm>
          </p:grpSpPr>
          <p:sp>
            <p:nvSpPr>
              <p:cNvPr id="98" name="Rectangle: Rounded Corners 97">
                <a:extLst>
                  <a:ext uri="{FF2B5EF4-FFF2-40B4-BE49-F238E27FC236}">
                    <a16:creationId xmlns:a16="http://schemas.microsoft.com/office/drawing/2014/main" id="{06B55D9D-9BEF-4E01-AAA7-F5C9131E1542}"/>
                  </a:ext>
                </a:extLst>
              </p:cNvPr>
              <p:cNvSpPr/>
              <p:nvPr/>
            </p:nvSpPr>
            <p:spPr>
              <a:xfrm>
                <a:off x="4000500" y="1895754"/>
                <a:ext cx="1000125" cy="2664807"/>
              </a:xfrm>
              <a:prstGeom prst="roundRect">
                <a:avLst>
                  <a:gd name="adj" fmla="val 50000"/>
                </a:avLst>
              </a:prstGeom>
              <a:solidFill>
                <a:srgbClr val="97AEB7"/>
              </a:solidFill>
              <a:ln w="25400" cap="flat" cmpd="sng" algn="ctr">
                <a:noFill/>
                <a:prstDash val="solid"/>
              </a:ln>
              <a:effectLst>
                <a:outerShdw blurRad="50800" dist="38100" dir="2700000" algn="tl" rotWithShape="0">
                  <a:prstClr val="black">
                    <a:alpha val="1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6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dobe Clean ExtraBold"/>
                  <a:ea typeface="+mn-ea"/>
                  <a:cs typeface="+mn-cs"/>
                </a:endParaRPr>
              </a:p>
            </p:txBody>
          </p:sp>
          <p:sp>
            <p:nvSpPr>
              <p:cNvPr id="99" name="Rectangle: Rounded Corners 98">
                <a:extLst>
                  <a:ext uri="{FF2B5EF4-FFF2-40B4-BE49-F238E27FC236}">
                    <a16:creationId xmlns:a16="http://schemas.microsoft.com/office/drawing/2014/main" id="{48E70D28-A8E5-4572-82D3-086719FE9C3B}"/>
                  </a:ext>
                </a:extLst>
              </p:cNvPr>
              <p:cNvSpPr/>
              <p:nvPr/>
            </p:nvSpPr>
            <p:spPr>
              <a:xfrm>
                <a:off x="4000500" y="1895754"/>
                <a:ext cx="1000125" cy="2664807"/>
              </a:xfrm>
              <a:prstGeom prst="roundRect">
                <a:avLst>
                  <a:gd name="adj" fmla="val 50000"/>
                </a:avLst>
              </a:prstGeom>
              <a:solidFill>
                <a:srgbClr val="F4F6F8">
                  <a:alpha val="10000"/>
                </a:srgbClr>
              </a:solidFill>
              <a:ln w="25400" cap="flat" cmpd="sng" algn="ctr">
                <a:noFill/>
                <a:prstDash val="solid"/>
              </a:ln>
              <a:effectLst>
                <a:outerShdw blurRad="50800" dist="38100" dir="2700000" algn="tl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52400" h="50800" prst="softRound"/>
              </a:sp3d>
            </p:spPr>
            <p:txBody>
              <a:bodyPr rtlCol="0" anchor="ctr"/>
              <a:lstStyle/>
              <a:p>
                <a:pPr algn="ctr"/>
                <a:r>
                  <a:rPr lang="it-IT" sz="1600">
                    <a:solidFill>
                      <a:srgbClr val="FFFFFF"/>
                    </a:solidFill>
                    <a:latin typeface="Adobe Clean ExtraBold"/>
                  </a:rPr>
                  <a:t>Journey Orchestration</a:t>
                </a:r>
              </a:p>
            </p:txBody>
          </p:sp>
        </p:grp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5758D4FC-F6CB-496E-93D0-F78FBF61B60B}"/>
                </a:ext>
              </a:extLst>
            </p:cNvPr>
            <p:cNvSpPr txBox="1"/>
            <p:nvPr/>
          </p:nvSpPr>
          <p:spPr>
            <a:xfrm>
              <a:off x="486414" y="2600219"/>
              <a:ext cx="3387448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it-IT" sz="1400" dirty="0"/>
                <a:t>Come utente business, scopri come combinare eventi, orchestrazione e attività </a:t>
              </a:r>
              <a:br>
                <a:rPr lang="it-IT" sz="1400" dirty="0"/>
              </a:br>
              <a:r>
                <a:rPr lang="it-IT" sz="1400" dirty="0"/>
                <a:t>di azione per costruire un percorso</a:t>
              </a:r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4BC95BFF-F267-4EC4-96F8-6117D0FFB8B9}"/>
              </a:ext>
            </a:extLst>
          </p:cNvPr>
          <p:cNvGrpSpPr/>
          <p:nvPr/>
        </p:nvGrpSpPr>
        <p:grpSpPr>
          <a:xfrm>
            <a:off x="8180839" y="2115293"/>
            <a:ext cx="3679201" cy="2270904"/>
            <a:chOff x="340538" y="1413856"/>
            <a:chExt cx="3679201" cy="2270904"/>
          </a:xfrm>
        </p:grpSpPr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99C97480-2C85-4802-AEFB-81CC556DC015}"/>
                </a:ext>
              </a:extLst>
            </p:cNvPr>
            <p:cNvSpPr/>
            <p:nvPr/>
          </p:nvSpPr>
          <p:spPr>
            <a:xfrm>
              <a:off x="340538" y="1413856"/>
              <a:ext cx="3679201" cy="2270904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  <a:latin typeface="Adobe Clean SemiLight" panose="020B0403020404020204" pitchFamily="34" charset="0"/>
              </a:endParaRPr>
            </a:p>
          </p:txBody>
        </p:sp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id="{40456372-6B66-42E1-82DD-C2DE2072C1A9}"/>
                </a:ext>
              </a:extLst>
            </p:cNvPr>
            <p:cNvGrpSpPr/>
            <p:nvPr/>
          </p:nvGrpSpPr>
          <p:grpSpPr>
            <a:xfrm>
              <a:off x="444487" y="1515316"/>
              <a:ext cx="3471302" cy="403039"/>
              <a:chOff x="4000500" y="1895754"/>
              <a:chExt cx="1000125" cy="2664807"/>
            </a:xfrm>
          </p:grpSpPr>
          <p:sp>
            <p:nvSpPr>
              <p:cNvPr id="117" name="Rectangle: Rounded Corners 116">
                <a:extLst>
                  <a:ext uri="{FF2B5EF4-FFF2-40B4-BE49-F238E27FC236}">
                    <a16:creationId xmlns:a16="http://schemas.microsoft.com/office/drawing/2014/main" id="{66FA479E-8666-4E18-9D69-08CAD8257ED0}"/>
                  </a:ext>
                </a:extLst>
              </p:cNvPr>
              <p:cNvSpPr/>
              <p:nvPr/>
            </p:nvSpPr>
            <p:spPr>
              <a:xfrm>
                <a:off x="4000500" y="1895754"/>
                <a:ext cx="1000125" cy="2664807"/>
              </a:xfrm>
              <a:prstGeom prst="roundRect">
                <a:avLst>
                  <a:gd name="adj" fmla="val 50000"/>
                </a:avLst>
              </a:prstGeom>
              <a:solidFill>
                <a:srgbClr val="97AEB7"/>
              </a:solidFill>
              <a:ln w="25400" cap="flat" cmpd="sng" algn="ctr">
                <a:noFill/>
                <a:prstDash val="solid"/>
              </a:ln>
              <a:effectLst>
                <a:outerShdw blurRad="50800" dist="38100" dir="2700000" algn="tl" rotWithShape="0">
                  <a:prstClr val="black">
                    <a:alpha val="1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6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dobe Clean ExtraBold"/>
                  <a:ea typeface="+mn-ea"/>
                  <a:cs typeface="+mn-cs"/>
                </a:endParaRPr>
              </a:p>
            </p:txBody>
          </p:sp>
          <p:sp>
            <p:nvSpPr>
              <p:cNvPr id="118" name="Rectangle: Rounded Corners 117">
                <a:extLst>
                  <a:ext uri="{FF2B5EF4-FFF2-40B4-BE49-F238E27FC236}">
                    <a16:creationId xmlns:a16="http://schemas.microsoft.com/office/drawing/2014/main" id="{3DDB6489-A6EF-4F60-978F-4866AA06314D}"/>
                  </a:ext>
                </a:extLst>
              </p:cNvPr>
              <p:cNvSpPr/>
              <p:nvPr/>
            </p:nvSpPr>
            <p:spPr>
              <a:xfrm>
                <a:off x="4000500" y="1895754"/>
                <a:ext cx="1000125" cy="2664807"/>
              </a:xfrm>
              <a:prstGeom prst="roundRect">
                <a:avLst>
                  <a:gd name="adj" fmla="val 50000"/>
                </a:avLst>
              </a:prstGeom>
              <a:solidFill>
                <a:srgbClr val="F4F6F8">
                  <a:alpha val="10000"/>
                </a:srgbClr>
              </a:solidFill>
              <a:ln w="25400" cap="flat" cmpd="sng" algn="ctr">
                <a:noFill/>
                <a:prstDash val="solid"/>
              </a:ln>
              <a:effectLst>
                <a:outerShdw blurRad="50800" dist="38100" dir="2700000" algn="tl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52400" h="50800" prst="softRound"/>
              </a:sp3d>
            </p:spPr>
            <p:txBody>
              <a:bodyPr rtlCol="0" anchor="ctr"/>
              <a:lstStyle/>
              <a:p>
                <a:pPr algn="ctr"/>
                <a:r>
                  <a:rPr lang="it-IT" sz="1600">
                    <a:solidFill>
                      <a:srgbClr val="FFFFFF"/>
                    </a:solidFill>
                    <a:latin typeface="Adobe Clean ExtraBold"/>
                  </a:rPr>
                  <a:t>Real-time CDP</a:t>
                </a:r>
              </a:p>
            </p:txBody>
          </p:sp>
        </p:grp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725886AD-1AB2-4BE0-9607-06399DD76547}"/>
                </a:ext>
              </a:extLst>
            </p:cNvPr>
            <p:cNvSpPr txBox="1"/>
            <p:nvPr/>
          </p:nvSpPr>
          <p:spPr>
            <a:xfrm>
              <a:off x="486414" y="2600219"/>
              <a:ext cx="3387448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it-IT" sz="1400"/>
                <a:t>Ottieni una visione unica del cliente combinando i dati di tutta l'azienda</a:t>
              </a:r>
            </a:p>
          </p:txBody>
        </p:sp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F77A311C-32EA-43A3-B86F-45E4ECCCB384}"/>
              </a:ext>
            </a:extLst>
          </p:cNvPr>
          <p:cNvGrpSpPr/>
          <p:nvPr/>
        </p:nvGrpSpPr>
        <p:grpSpPr>
          <a:xfrm>
            <a:off x="340538" y="4615921"/>
            <a:ext cx="2604241" cy="403039"/>
            <a:chOff x="4000500" y="1895754"/>
            <a:chExt cx="1000125" cy="2664807"/>
          </a:xfrm>
        </p:grpSpPr>
        <p:sp>
          <p:nvSpPr>
            <p:cNvPr id="127" name="Rectangle: Rounded Corners 126">
              <a:extLst>
                <a:ext uri="{FF2B5EF4-FFF2-40B4-BE49-F238E27FC236}">
                  <a16:creationId xmlns:a16="http://schemas.microsoft.com/office/drawing/2014/main" id="{4685A9F1-EEBA-40E2-9BCC-8A3637EC52A7}"/>
                </a:ext>
              </a:extLst>
            </p:cNvPr>
            <p:cNvSpPr/>
            <p:nvPr/>
          </p:nvSpPr>
          <p:spPr>
            <a:xfrm>
              <a:off x="4000500" y="1895754"/>
              <a:ext cx="1000125" cy="2664807"/>
            </a:xfrm>
            <a:prstGeom prst="roundRect">
              <a:avLst>
                <a:gd name="adj" fmla="val 50000"/>
              </a:avLst>
            </a:prstGeom>
            <a:solidFill>
              <a:srgbClr val="308FFF"/>
            </a:solidFill>
            <a:ln w="25400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GB" sz="14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28" name="Rectangle: Rounded Corners 127">
              <a:extLst>
                <a:ext uri="{FF2B5EF4-FFF2-40B4-BE49-F238E27FC236}">
                  <a16:creationId xmlns:a16="http://schemas.microsoft.com/office/drawing/2014/main" id="{E4FD9A04-6966-43C0-94D7-FBEB9B207722}"/>
                </a:ext>
              </a:extLst>
            </p:cNvPr>
            <p:cNvSpPr/>
            <p:nvPr/>
          </p:nvSpPr>
          <p:spPr>
            <a:xfrm>
              <a:off x="4000500" y="1895754"/>
              <a:ext cx="1000125" cy="2664807"/>
            </a:xfrm>
            <a:prstGeom prst="roundRect">
              <a:avLst>
                <a:gd name="adj" fmla="val 50000"/>
              </a:avLst>
            </a:prstGeom>
            <a:solidFill>
              <a:srgbClr val="F4F6F8">
                <a:alpha val="10000"/>
              </a:srgbClr>
            </a:solidFill>
            <a:ln w="25400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txBody>
            <a:bodyPr lIns="91440" tIns="45720" rIns="91440" bIns="45720" rtlCol="0" anchor="ctr"/>
            <a:lstStyle/>
            <a:p>
              <a:pPr marL="0" marR="0" indent="0" algn="ctr">
                <a:lnSpc>
                  <a:spcPct val="119000"/>
                </a:lnSpc>
                <a:spcBef>
                  <a:spcPts val="300"/>
                </a:spcBef>
                <a:spcAft>
                  <a:spcPts val="600"/>
                </a:spcAft>
              </a:pPr>
              <a:r>
                <a:rPr lang="it-IT" sz="1400" u="sng">
                  <a:ln>
                    <a:noFill/>
                  </a:ln>
                  <a:solidFill>
                    <a:schemeClr val="bg1"/>
                  </a:solidFill>
                  <a:latin typeface="+mj-lt"/>
                  <a:hlinkClick r:id="rId2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Guida all'implementazione</a:t>
              </a:r>
            </a:p>
          </p:txBody>
        </p:sp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78E07B98-17D1-41C8-A5B1-2B64B8065EDE}"/>
              </a:ext>
            </a:extLst>
          </p:cNvPr>
          <p:cNvGrpSpPr/>
          <p:nvPr/>
        </p:nvGrpSpPr>
        <p:grpSpPr>
          <a:xfrm>
            <a:off x="3080604" y="4615921"/>
            <a:ext cx="2929497" cy="403039"/>
            <a:chOff x="4000500" y="1895754"/>
            <a:chExt cx="1000125" cy="2664807"/>
          </a:xfrm>
        </p:grpSpPr>
        <p:sp>
          <p:nvSpPr>
            <p:cNvPr id="132" name="Rectangle: Rounded Corners 131">
              <a:extLst>
                <a:ext uri="{FF2B5EF4-FFF2-40B4-BE49-F238E27FC236}">
                  <a16:creationId xmlns:a16="http://schemas.microsoft.com/office/drawing/2014/main" id="{1A493B1E-C39F-474A-812D-9F705C81A393}"/>
                </a:ext>
              </a:extLst>
            </p:cNvPr>
            <p:cNvSpPr/>
            <p:nvPr/>
          </p:nvSpPr>
          <p:spPr>
            <a:xfrm>
              <a:off x="4000500" y="1895754"/>
              <a:ext cx="1000125" cy="2664807"/>
            </a:xfrm>
            <a:prstGeom prst="roundRect">
              <a:avLst>
                <a:gd name="adj" fmla="val 50000"/>
              </a:avLst>
            </a:prstGeom>
            <a:solidFill>
              <a:srgbClr val="308FFF"/>
            </a:solidFill>
            <a:ln w="25400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14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GB" sz="14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33" name="Rectangle: Rounded Corners 132">
              <a:extLst>
                <a:ext uri="{FF2B5EF4-FFF2-40B4-BE49-F238E27FC236}">
                  <a16:creationId xmlns:a16="http://schemas.microsoft.com/office/drawing/2014/main" id="{0D06E3F8-56BD-453E-93F6-A5DD38236AB6}"/>
                </a:ext>
              </a:extLst>
            </p:cNvPr>
            <p:cNvSpPr/>
            <p:nvPr/>
          </p:nvSpPr>
          <p:spPr>
            <a:xfrm>
              <a:off x="4000500" y="1895754"/>
              <a:ext cx="1000125" cy="2664807"/>
            </a:xfrm>
            <a:prstGeom prst="roundRect">
              <a:avLst>
                <a:gd name="adj" fmla="val 50000"/>
              </a:avLst>
            </a:prstGeom>
            <a:solidFill>
              <a:srgbClr val="F4F6F8">
                <a:alpha val="10000"/>
              </a:srgbClr>
            </a:solidFill>
            <a:ln w="25400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txBody>
            <a:bodyPr lIns="91440" tIns="45720" rIns="91440" bIns="45720" rtlCol="0" anchor="ctr"/>
            <a:lstStyle/>
            <a:p>
              <a:pPr marL="0" marR="0" indent="0" algn="ctr">
                <a:lnSpc>
                  <a:spcPts val="1400"/>
                </a:lnSpc>
                <a:spcBef>
                  <a:spcPts val="300"/>
                </a:spcBef>
                <a:spcAft>
                  <a:spcPts val="600"/>
                </a:spcAft>
              </a:pPr>
              <a:r>
                <a:rPr lang="it-IT" sz="1400" u="sng" dirty="0">
                  <a:ln>
                    <a:noFill/>
                  </a:ln>
                  <a:solidFill>
                    <a:schemeClr val="bg1"/>
                  </a:solidFill>
                  <a:latin typeface="+mj-lt"/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Community di Experience Platform</a:t>
              </a:r>
            </a:p>
          </p:txBody>
        </p: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F5A598C8-14BB-4C54-9A79-75B7EDFE9F62}"/>
              </a:ext>
            </a:extLst>
          </p:cNvPr>
          <p:cNvGrpSpPr/>
          <p:nvPr/>
        </p:nvGrpSpPr>
        <p:grpSpPr>
          <a:xfrm>
            <a:off x="6144518" y="4615921"/>
            <a:ext cx="2604241" cy="403039"/>
            <a:chOff x="4000500" y="1895754"/>
            <a:chExt cx="1000125" cy="2664807"/>
          </a:xfrm>
        </p:grpSpPr>
        <p:sp>
          <p:nvSpPr>
            <p:cNvPr id="135" name="Rectangle: Rounded Corners 134">
              <a:extLst>
                <a:ext uri="{FF2B5EF4-FFF2-40B4-BE49-F238E27FC236}">
                  <a16:creationId xmlns:a16="http://schemas.microsoft.com/office/drawing/2014/main" id="{E70E4F23-BEC9-4BA1-9B97-D44E79255DDB}"/>
                </a:ext>
              </a:extLst>
            </p:cNvPr>
            <p:cNvSpPr/>
            <p:nvPr/>
          </p:nvSpPr>
          <p:spPr>
            <a:xfrm>
              <a:off x="4000500" y="1895754"/>
              <a:ext cx="1000125" cy="2664807"/>
            </a:xfrm>
            <a:prstGeom prst="roundRect">
              <a:avLst>
                <a:gd name="adj" fmla="val 50000"/>
              </a:avLst>
            </a:prstGeom>
            <a:solidFill>
              <a:srgbClr val="308FFF"/>
            </a:solidFill>
            <a:ln w="25400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GB" sz="14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36" name="Rectangle: Rounded Corners 135">
              <a:extLst>
                <a:ext uri="{FF2B5EF4-FFF2-40B4-BE49-F238E27FC236}">
                  <a16:creationId xmlns:a16="http://schemas.microsoft.com/office/drawing/2014/main" id="{8330D737-0DA6-42FF-B109-106C833640E1}"/>
                </a:ext>
              </a:extLst>
            </p:cNvPr>
            <p:cNvSpPr/>
            <p:nvPr/>
          </p:nvSpPr>
          <p:spPr>
            <a:xfrm>
              <a:off x="4000500" y="1895754"/>
              <a:ext cx="1000125" cy="2664807"/>
            </a:xfrm>
            <a:prstGeom prst="roundRect">
              <a:avLst>
                <a:gd name="adj" fmla="val 50000"/>
              </a:avLst>
            </a:prstGeom>
            <a:solidFill>
              <a:srgbClr val="F4F6F8">
                <a:alpha val="10000"/>
              </a:srgbClr>
            </a:solidFill>
            <a:ln w="25400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txBody>
            <a:bodyPr lIns="91440" tIns="45720" rIns="91440" bIns="45720" rtlCol="0" anchor="ctr"/>
            <a:lstStyle/>
            <a:p>
              <a:pPr marL="0" marR="0" indent="0" algn="ctr">
                <a:lnSpc>
                  <a:spcPct val="119000"/>
                </a:lnSpc>
                <a:spcBef>
                  <a:spcPts val="300"/>
                </a:spcBef>
                <a:spcAft>
                  <a:spcPts val="600"/>
                </a:spcAft>
              </a:pPr>
              <a:r>
                <a:rPr lang="it-IT" sz="1400" u="sng">
                  <a:ln>
                    <a:noFill/>
                  </a:ln>
                  <a:solidFill>
                    <a:srgbClr val="FFFFFF"/>
                  </a:solidFill>
                  <a:latin typeface="+mj-lt"/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Informazioni e supporto</a:t>
              </a:r>
            </a:p>
          </p:txBody>
        </p:sp>
      </p:grpSp>
      <p:pic>
        <p:nvPicPr>
          <p:cNvPr id="43" name="Graphic 42" descr="Bar chart outline">
            <a:extLst>
              <a:ext uri="{FF2B5EF4-FFF2-40B4-BE49-F238E27FC236}">
                <a16:creationId xmlns:a16="http://schemas.microsoft.com/office/drawing/2014/main" id="{0398B962-A6D1-4F50-8FD2-834EA4B546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971396" y="2789187"/>
            <a:ext cx="417484" cy="417484"/>
          </a:xfrm>
          <a:prstGeom prst="rect">
            <a:avLst/>
          </a:prstGeom>
        </p:spPr>
      </p:pic>
      <p:pic>
        <p:nvPicPr>
          <p:cNvPr id="9" name="Graphic 8" descr="Circles with arrows outline">
            <a:extLst>
              <a:ext uri="{FF2B5EF4-FFF2-40B4-BE49-F238E27FC236}">
                <a16:creationId xmlns:a16="http://schemas.microsoft.com/office/drawing/2014/main" id="{912BC450-F3FE-4938-AFED-F06245D1BF0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5905995" y="2825247"/>
            <a:ext cx="380009" cy="380009"/>
          </a:xfrm>
          <a:prstGeom prst="rect">
            <a:avLst/>
          </a:prstGeom>
        </p:spPr>
      </p:pic>
      <p:pic>
        <p:nvPicPr>
          <p:cNvPr id="52" name="Graphic 51" descr="Bullseye outline">
            <a:extLst>
              <a:ext uri="{FF2B5EF4-FFF2-40B4-BE49-F238E27FC236}">
                <a16:creationId xmlns:a16="http://schemas.microsoft.com/office/drawing/2014/main" id="{EE2485F0-66FB-4220-B12D-BE3FC6B5EF4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9787076" y="2825374"/>
            <a:ext cx="403040" cy="403040"/>
          </a:xfrm>
          <a:prstGeom prst="rect">
            <a:avLst/>
          </a:pr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E119C119-DDF3-4026-8F48-19B1421CE809}"/>
              </a:ext>
            </a:extLst>
          </p:cNvPr>
          <p:cNvGrpSpPr/>
          <p:nvPr/>
        </p:nvGrpSpPr>
        <p:grpSpPr>
          <a:xfrm>
            <a:off x="310896" y="5268143"/>
            <a:ext cx="2604241" cy="403039"/>
            <a:chOff x="4000500" y="1895754"/>
            <a:chExt cx="1000125" cy="2664807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C616CC34-E769-4121-949E-C7B2DD1161EF}"/>
                </a:ext>
              </a:extLst>
            </p:cNvPr>
            <p:cNvSpPr/>
            <p:nvPr/>
          </p:nvSpPr>
          <p:spPr>
            <a:xfrm>
              <a:off x="4000500" y="1895754"/>
              <a:ext cx="1000125" cy="2664807"/>
            </a:xfrm>
            <a:prstGeom prst="roundRect">
              <a:avLst>
                <a:gd name="adj" fmla="val 50000"/>
              </a:avLst>
            </a:prstGeom>
            <a:solidFill>
              <a:srgbClr val="308FFF"/>
            </a:solidFill>
            <a:ln w="25400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14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GB" sz="14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30F6B42E-F9F1-48E8-A95E-C35E6DFEBA67}"/>
                </a:ext>
              </a:extLst>
            </p:cNvPr>
            <p:cNvSpPr/>
            <p:nvPr/>
          </p:nvSpPr>
          <p:spPr>
            <a:xfrm>
              <a:off x="4000500" y="1895754"/>
              <a:ext cx="1000125" cy="2664807"/>
            </a:xfrm>
            <a:prstGeom prst="roundRect">
              <a:avLst>
                <a:gd name="adj" fmla="val 50000"/>
              </a:avLst>
            </a:prstGeom>
            <a:solidFill>
              <a:srgbClr val="F4F6F8">
                <a:alpha val="10000"/>
              </a:srgbClr>
            </a:solidFill>
            <a:ln w="25400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txBody>
            <a:bodyPr lIns="91440" tIns="45720" rIns="91440" bIns="45720" rtlCol="0" anchor="ctr"/>
            <a:lstStyle/>
            <a:p>
              <a:pPr marL="0" marR="0" indent="0" algn="ctr">
                <a:lnSpc>
                  <a:spcPts val="1400"/>
                </a:lnSpc>
                <a:spcBef>
                  <a:spcPts val="300"/>
                </a:spcBef>
                <a:spcAft>
                  <a:spcPts val="600"/>
                </a:spcAft>
              </a:pPr>
              <a:r>
                <a:rPr lang="it-IT" sz="1400" u="sng">
                  <a:ln>
                    <a:noFill/>
                  </a:ln>
                  <a:solidFill>
                    <a:schemeClr val="bg1"/>
                  </a:solidFill>
                  <a:latin typeface="+mj-lt"/>
                  <a:hlinkClick r:id="rId11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Experience Platform Exchange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9A97CDB4-5B44-4870-BA15-3B6E7EF632A4}"/>
              </a:ext>
            </a:extLst>
          </p:cNvPr>
          <p:cNvGrpSpPr/>
          <p:nvPr/>
        </p:nvGrpSpPr>
        <p:grpSpPr>
          <a:xfrm>
            <a:off x="3050962" y="5268143"/>
            <a:ext cx="2929497" cy="403039"/>
            <a:chOff x="4000500" y="1895754"/>
            <a:chExt cx="1000125" cy="2664807"/>
          </a:xfrm>
        </p:grpSpPr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AB6DD994-9B93-42A1-8BCA-F032A3812181}"/>
                </a:ext>
              </a:extLst>
            </p:cNvPr>
            <p:cNvSpPr/>
            <p:nvPr/>
          </p:nvSpPr>
          <p:spPr>
            <a:xfrm>
              <a:off x="4000500" y="1895754"/>
              <a:ext cx="1000125" cy="2664807"/>
            </a:xfrm>
            <a:prstGeom prst="roundRect">
              <a:avLst>
                <a:gd name="adj" fmla="val 50000"/>
              </a:avLst>
            </a:prstGeom>
            <a:solidFill>
              <a:srgbClr val="308FFF"/>
            </a:solidFill>
            <a:ln w="25400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14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GB" sz="14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DD57C3EA-0F6E-4594-B64E-BDE8D1A0DB53}"/>
                </a:ext>
              </a:extLst>
            </p:cNvPr>
            <p:cNvSpPr/>
            <p:nvPr/>
          </p:nvSpPr>
          <p:spPr>
            <a:xfrm>
              <a:off x="4000500" y="1895754"/>
              <a:ext cx="1000125" cy="2664807"/>
            </a:xfrm>
            <a:prstGeom prst="roundRect">
              <a:avLst>
                <a:gd name="adj" fmla="val 50000"/>
              </a:avLst>
            </a:prstGeom>
            <a:solidFill>
              <a:srgbClr val="F4F6F8">
                <a:alpha val="10000"/>
              </a:srgbClr>
            </a:solidFill>
            <a:ln w="25400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txBody>
            <a:bodyPr lIns="91440" tIns="45720" rIns="91440" bIns="45720" rtlCol="0" anchor="ctr"/>
            <a:lstStyle/>
            <a:p>
              <a:pPr marL="0" marR="0" indent="0" algn="ctr">
                <a:lnSpc>
                  <a:spcPts val="1400"/>
                </a:lnSpc>
                <a:spcBef>
                  <a:spcPts val="300"/>
                </a:spcBef>
                <a:spcAft>
                  <a:spcPts val="600"/>
                </a:spcAft>
              </a:pPr>
              <a:r>
                <a:rPr lang="it-IT" sz="1400" u="sng">
                  <a:ln>
                    <a:noFill/>
                  </a:ln>
                  <a:solidFill>
                    <a:schemeClr val="bg1"/>
                  </a:solidFill>
                  <a:latin typeface="+mj-lt"/>
                  <a:hlinkClick r:id="rId2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Documentazione di Experience Platform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63C6E318-2953-4492-A247-22B6EF0FF529}"/>
              </a:ext>
            </a:extLst>
          </p:cNvPr>
          <p:cNvGrpSpPr/>
          <p:nvPr/>
        </p:nvGrpSpPr>
        <p:grpSpPr>
          <a:xfrm>
            <a:off x="6114876" y="5268143"/>
            <a:ext cx="2604241" cy="403039"/>
            <a:chOff x="4000500" y="1895754"/>
            <a:chExt cx="1000125" cy="2664807"/>
          </a:xfrm>
        </p:grpSpPr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id="{83C46A57-098D-4549-B5A2-7EB11B76A117}"/>
                </a:ext>
              </a:extLst>
            </p:cNvPr>
            <p:cNvSpPr/>
            <p:nvPr/>
          </p:nvSpPr>
          <p:spPr>
            <a:xfrm>
              <a:off x="4000500" y="1895754"/>
              <a:ext cx="1000125" cy="2664807"/>
            </a:xfrm>
            <a:prstGeom prst="roundRect">
              <a:avLst>
                <a:gd name="adj" fmla="val 50000"/>
              </a:avLst>
            </a:prstGeom>
            <a:solidFill>
              <a:srgbClr val="308FFF"/>
            </a:solidFill>
            <a:ln w="25400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14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GB" sz="14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9F63D779-C3B9-4726-A1C3-F42693CFDCA3}"/>
                </a:ext>
              </a:extLst>
            </p:cNvPr>
            <p:cNvSpPr/>
            <p:nvPr/>
          </p:nvSpPr>
          <p:spPr>
            <a:xfrm>
              <a:off x="4000500" y="1895754"/>
              <a:ext cx="1000125" cy="2664807"/>
            </a:xfrm>
            <a:prstGeom prst="roundRect">
              <a:avLst>
                <a:gd name="adj" fmla="val 50000"/>
              </a:avLst>
            </a:prstGeom>
            <a:solidFill>
              <a:srgbClr val="F4F6F8">
                <a:alpha val="10000"/>
              </a:srgbClr>
            </a:solidFill>
            <a:ln w="25400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txBody>
            <a:bodyPr lIns="91440" tIns="45720" rIns="91440" bIns="45720" rtlCol="0" anchor="ctr"/>
            <a:lstStyle/>
            <a:p>
              <a:pPr marL="0" marR="0" indent="0" algn="ctr">
                <a:lnSpc>
                  <a:spcPts val="1400"/>
                </a:lnSpc>
                <a:spcBef>
                  <a:spcPts val="0"/>
                </a:spcBef>
                <a:spcAft>
                  <a:spcPts val="600"/>
                </a:spcAft>
              </a:pPr>
              <a:r>
                <a:rPr lang="it-IT" sz="1400" u="sng">
                  <a:solidFill>
                    <a:schemeClr val="bg1"/>
                  </a:solidFill>
                  <a:latin typeface="+mj-lt"/>
                  <a:hlinkClick r:id="rId12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Come creare un caso di supporto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848478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069DB-D556-4408-9A33-202C625C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312661"/>
            <a:ext cx="11512930" cy="646189"/>
          </a:xfrm>
        </p:spPr>
        <p:txBody>
          <a:bodyPr/>
          <a:lstStyle/>
          <a:p>
            <a:r>
              <a:rPr lang="it-IT" dirty="0">
                <a:latin typeface="+mj-lt"/>
              </a:rPr>
              <a:t>Adobe Primetime: </a:t>
            </a:r>
            <a:r>
              <a:rPr lang="it-IT" dirty="0">
                <a:solidFill>
                  <a:schemeClr val="tx1"/>
                </a:solidFill>
                <a:latin typeface="+mj-lt"/>
              </a:rPr>
              <a:t>piattaforma TV multischermo che aiuta emittenti, </a:t>
            </a:r>
            <a:br>
              <a:rPr lang="it-IT" dirty="0">
                <a:solidFill>
                  <a:schemeClr val="tx1"/>
                </a:solidFill>
                <a:latin typeface="+mj-lt"/>
              </a:rPr>
            </a:br>
            <a:r>
              <a:rPr lang="it-IT" dirty="0">
                <a:solidFill>
                  <a:schemeClr val="tx1"/>
                </a:solidFill>
                <a:latin typeface="+mj-lt"/>
              </a:rPr>
              <a:t>reti via cavo e fornitori di servizi a creare e monetizzare esperienze TV </a:t>
            </a:r>
            <a:br>
              <a:rPr lang="it-IT" dirty="0">
                <a:solidFill>
                  <a:schemeClr val="tx1"/>
                </a:solidFill>
                <a:latin typeface="+mj-lt"/>
              </a:rPr>
            </a:br>
            <a:r>
              <a:rPr lang="it-IT" dirty="0">
                <a:solidFill>
                  <a:schemeClr val="tx1"/>
                </a:solidFill>
                <a:latin typeface="+mj-lt"/>
              </a:rPr>
              <a:t>e cinematografiche coinvolgenti e personalizzate.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082E0C3-68B5-43FF-93F8-8A9BF085D682}"/>
              </a:ext>
            </a:extLst>
          </p:cNvPr>
          <p:cNvGrpSpPr/>
          <p:nvPr/>
        </p:nvGrpSpPr>
        <p:grpSpPr>
          <a:xfrm>
            <a:off x="340538" y="1712621"/>
            <a:ext cx="3679201" cy="2270904"/>
            <a:chOff x="340538" y="1413856"/>
            <a:chExt cx="3679201" cy="2270904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72CD397-1CC0-43C2-B66B-C87B4DC3D5C1}"/>
                </a:ext>
              </a:extLst>
            </p:cNvPr>
            <p:cNvSpPr/>
            <p:nvPr/>
          </p:nvSpPr>
          <p:spPr>
            <a:xfrm>
              <a:off x="340538" y="1413856"/>
              <a:ext cx="3679201" cy="2270904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  <a:latin typeface="Adobe Clean SemiLight" panose="020B0403020404020204" pitchFamily="34" charset="0"/>
              </a:endParaRP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C0E44011-39AC-4EE8-B03B-D13E72633BBF}"/>
                </a:ext>
              </a:extLst>
            </p:cNvPr>
            <p:cNvGrpSpPr/>
            <p:nvPr/>
          </p:nvGrpSpPr>
          <p:grpSpPr>
            <a:xfrm>
              <a:off x="444487" y="1515316"/>
              <a:ext cx="3471302" cy="403039"/>
              <a:chOff x="4000500" y="1895754"/>
              <a:chExt cx="1000125" cy="2664807"/>
            </a:xfrm>
          </p:grpSpPr>
          <p:sp>
            <p:nvSpPr>
              <p:cNvPr id="24" name="Rectangle: Rounded Corners 23">
                <a:extLst>
                  <a:ext uri="{FF2B5EF4-FFF2-40B4-BE49-F238E27FC236}">
                    <a16:creationId xmlns:a16="http://schemas.microsoft.com/office/drawing/2014/main" id="{17F24E29-E22B-46E1-B403-A6598D19C24F}"/>
                  </a:ext>
                </a:extLst>
              </p:cNvPr>
              <p:cNvSpPr/>
              <p:nvPr/>
            </p:nvSpPr>
            <p:spPr>
              <a:xfrm>
                <a:off x="4000500" y="1895754"/>
                <a:ext cx="1000125" cy="2664807"/>
              </a:xfrm>
              <a:prstGeom prst="roundRect">
                <a:avLst>
                  <a:gd name="adj" fmla="val 50000"/>
                </a:avLst>
              </a:prstGeom>
              <a:solidFill>
                <a:srgbClr val="97AEB7"/>
              </a:solidFill>
              <a:ln w="25400" cap="flat" cmpd="sng" algn="ctr">
                <a:noFill/>
                <a:prstDash val="solid"/>
              </a:ln>
              <a:effectLst>
                <a:outerShdw blurRad="50800" dist="38100" dir="2700000" algn="tl" rotWithShape="0">
                  <a:prstClr val="black">
                    <a:alpha val="1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6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dobe Clean ExtraBold"/>
                  <a:ea typeface="+mn-ea"/>
                  <a:cs typeface="+mn-cs"/>
                </a:endParaRPr>
              </a:p>
            </p:txBody>
          </p:sp>
          <p:sp>
            <p:nvSpPr>
              <p:cNvPr id="25" name="Rectangle: Rounded Corners 24">
                <a:extLst>
                  <a:ext uri="{FF2B5EF4-FFF2-40B4-BE49-F238E27FC236}">
                    <a16:creationId xmlns:a16="http://schemas.microsoft.com/office/drawing/2014/main" id="{4431D5F3-57ED-4FDD-91A4-5C73486E4B12}"/>
                  </a:ext>
                </a:extLst>
              </p:cNvPr>
              <p:cNvSpPr/>
              <p:nvPr/>
            </p:nvSpPr>
            <p:spPr>
              <a:xfrm>
                <a:off x="4000500" y="1895754"/>
                <a:ext cx="1000125" cy="2664807"/>
              </a:xfrm>
              <a:prstGeom prst="roundRect">
                <a:avLst>
                  <a:gd name="adj" fmla="val 50000"/>
                </a:avLst>
              </a:prstGeom>
              <a:solidFill>
                <a:srgbClr val="F4F6F8">
                  <a:alpha val="10000"/>
                </a:srgbClr>
              </a:solidFill>
              <a:ln w="25400" cap="flat" cmpd="sng" algn="ctr">
                <a:noFill/>
                <a:prstDash val="solid"/>
              </a:ln>
              <a:effectLst>
                <a:outerShdw blurRad="50800" dist="38100" dir="2700000" algn="tl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52400" h="50800" prst="softRound"/>
              </a:sp3d>
            </p:spPr>
            <p:txBody>
              <a:bodyPr rtlCol="0" anchor="ctr"/>
              <a:lstStyle/>
              <a:p>
                <a:pPr algn="ctr"/>
                <a:r>
                  <a:rPr lang="it-IT" sz="1600">
                    <a:solidFill>
                      <a:srgbClr val="FFFFFF"/>
                    </a:solidFill>
                    <a:latin typeface="Adobe Clean ExtraBold"/>
                  </a:rPr>
                  <a:t>Fornire la TV ovunque</a:t>
                </a:r>
              </a:p>
            </p:txBody>
          </p:sp>
        </p:grp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8E66B8AE-F73C-4348-A5A9-DC73DC2AB452}"/>
                </a:ext>
              </a:extLst>
            </p:cNvPr>
            <p:cNvSpPr txBox="1"/>
            <p:nvPr/>
          </p:nvSpPr>
          <p:spPr>
            <a:xfrm>
              <a:off x="486414" y="2600219"/>
              <a:ext cx="3387448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it-IT" sz="1400" dirty="0"/>
                <a:t>Offri agli spettatori i contenuti televisivi </a:t>
              </a:r>
              <a:br>
                <a:rPr lang="it-IT" sz="1400" dirty="0"/>
              </a:br>
              <a:r>
                <a:rPr lang="it-IT" sz="1400" dirty="0"/>
                <a:t>e cinematografici che vogliono ovunque, </a:t>
              </a:r>
              <a:br>
                <a:rPr lang="it-IT" sz="1400" dirty="0"/>
              </a:br>
              <a:r>
                <a:rPr lang="it-IT" sz="1400" dirty="0"/>
                <a:t>su 3,4 miliardi di dispositivi.</a:t>
              </a:r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01BAF1E3-90CB-45F2-A17B-902D4A649D7F}"/>
              </a:ext>
            </a:extLst>
          </p:cNvPr>
          <p:cNvGrpSpPr/>
          <p:nvPr/>
        </p:nvGrpSpPr>
        <p:grpSpPr>
          <a:xfrm>
            <a:off x="4260688" y="1712621"/>
            <a:ext cx="3679201" cy="2270904"/>
            <a:chOff x="340538" y="1413856"/>
            <a:chExt cx="3679201" cy="2270904"/>
          </a:xfrm>
        </p:grpSpPr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67A244EC-A96C-498D-9E8F-D33564D72356}"/>
                </a:ext>
              </a:extLst>
            </p:cNvPr>
            <p:cNvSpPr/>
            <p:nvPr/>
          </p:nvSpPr>
          <p:spPr>
            <a:xfrm>
              <a:off x="340538" y="1413856"/>
              <a:ext cx="3679201" cy="2270904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  <a:latin typeface="Adobe Clean SemiLight" panose="020B0403020404020204" pitchFamily="34" charset="0"/>
              </a:endParaRPr>
            </a:p>
          </p:txBody>
        </p:sp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2239A458-8737-47D2-9B7E-2D7F8CD0DA91}"/>
                </a:ext>
              </a:extLst>
            </p:cNvPr>
            <p:cNvGrpSpPr/>
            <p:nvPr/>
          </p:nvGrpSpPr>
          <p:grpSpPr>
            <a:xfrm>
              <a:off x="444487" y="1515316"/>
              <a:ext cx="3471302" cy="403039"/>
              <a:chOff x="4000500" y="1895754"/>
              <a:chExt cx="1000125" cy="2664807"/>
            </a:xfrm>
          </p:grpSpPr>
          <p:sp>
            <p:nvSpPr>
              <p:cNvPr id="98" name="Rectangle: Rounded Corners 97">
                <a:extLst>
                  <a:ext uri="{FF2B5EF4-FFF2-40B4-BE49-F238E27FC236}">
                    <a16:creationId xmlns:a16="http://schemas.microsoft.com/office/drawing/2014/main" id="{06B55D9D-9BEF-4E01-AAA7-F5C9131E1542}"/>
                  </a:ext>
                </a:extLst>
              </p:cNvPr>
              <p:cNvSpPr/>
              <p:nvPr/>
            </p:nvSpPr>
            <p:spPr>
              <a:xfrm>
                <a:off x="4000500" y="1895754"/>
                <a:ext cx="1000125" cy="2664807"/>
              </a:xfrm>
              <a:prstGeom prst="roundRect">
                <a:avLst>
                  <a:gd name="adj" fmla="val 50000"/>
                </a:avLst>
              </a:prstGeom>
              <a:solidFill>
                <a:srgbClr val="97AEB7"/>
              </a:solidFill>
              <a:ln w="25400" cap="flat" cmpd="sng" algn="ctr">
                <a:noFill/>
                <a:prstDash val="solid"/>
              </a:ln>
              <a:effectLst>
                <a:outerShdw blurRad="50800" dist="38100" dir="2700000" algn="tl" rotWithShape="0">
                  <a:prstClr val="black">
                    <a:alpha val="1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6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dobe Clean ExtraBold"/>
                  <a:ea typeface="+mn-ea"/>
                  <a:cs typeface="+mn-cs"/>
                </a:endParaRPr>
              </a:p>
            </p:txBody>
          </p:sp>
          <p:sp>
            <p:nvSpPr>
              <p:cNvPr id="99" name="Rectangle: Rounded Corners 98">
                <a:extLst>
                  <a:ext uri="{FF2B5EF4-FFF2-40B4-BE49-F238E27FC236}">
                    <a16:creationId xmlns:a16="http://schemas.microsoft.com/office/drawing/2014/main" id="{48E70D28-A8E5-4572-82D3-086719FE9C3B}"/>
                  </a:ext>
                </a:extLst>
              </p:cNvPr>
              <p:cNvSpPr/>
              <p:nvPr/>
            </p:nvSpPr>
            <p:spPr>
              <a:xfrm>
                <a:off x="4000500" y="1895754"/>
                <a:ext cx="1000125" cy="2664807"/>
              </a:xfrm>
              <a:prstGeom prst="roundRect">
                <a:avLst>
                  <a:gd name="adj" fmla="val 50000"/>
                </a:avLst>
              </a:prstGeom>
              <a:solidFill>
                <a:srgbClr val="F4F6F8">
                  <a:alpha val="10000"/>
                </a:srgbClr>
              </a:solidFill>
              <a:ln w="25400" cap="flat" cmpd="sng" algn="ctr">
                <a:noFill/>
                <a:prstDash val="solid"/>
              </a:ln>
              <a:effectLst>
                <a:outerShdw blurRad="50800" dist="38100" dir="2700000" algn="tl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52400" h="50800" prst="softRound"/>
              </a:sp3d>
            </p:spPr>
            <p:txBody>
              <a:bodyPr rtlCol="0" anchor="ctr"/>
              <a:lstStyle/>
              <a:p>
                <a:pPr algn="ctr"/>
                <a:r>
                  <a:rPr lang="it-IT" sz="1600">
                    <a:solidFill>
                      <a:srgbClr val="FFFFFF"/>
                    </a:solidFill>
                    <a:latin typeface="Adobe Clean ExtraBold"/>
                  </a:rPr>
                  <a:t>Creare flussi di lavoro flessibili</a:t>
                </a:r>
              </a:p>
            </p:txBody>
          </p:sp>
        </p:grp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5758D4FC-F6CB-496E-93D0-F78FBF61B60B}"/>
                </a:ext>
              </a:extLst>
            </p:cNvPr>
            <p:cNvSpPr txBox="1"/>
            <p:nvPr/>
          </p:nvSpPr>
          <p:spPr>
            <a:xfrm>
              <a:off x="486414" y="2600219"/>
              <a:ext cx="3387448" cy="9541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it-IT" sz="1400" dirty="0"/>
                <a:t>Aggiungi capacità modulari ai tuoi flussi </a:t>
              </a:r>
              <a:br>
                <a:rPr lang="it-IT" sz="1400" dirty="0"/>
              </a:br>
              <a:r>
                <a:rPr lang="it-IT" sz="1400" dirty="0"/>
                <a:t>di lavoro di trasmissione e distribuzione esistenti, compresi VOD, TV dal vivo </a:t>
              </a:r>
              <a:br>
                <a:rPr lang="it-IT" sz="1400" dirty="0"/>
              </a:br>
              <a:r>
                <a:rPr lang="it-IT" sz="1400" dirty="0"/>
                <a:t>e lineare.</a:t>
              </a:r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4BC95BFF-F267-4EC4-96F8-6117D0FFB8B9}"/>
              </a:ext>
            </a:extLst>
          </p:cNvPr>
          <p:cNvGrpSpPr/>
          <p:nvPr/>
        </p:nvGrpSpPr>
        <p:grpSpPr>
          <a:xfrm>
            <a:off x="8180839" y="1712621"/>
            <a:ext cx="3679201" cy="2270904"/>
            <a:chOff x="340538" y="1413856"/>
            <a:chExt cx="3679201" cy="2270904"/>
          </a:xfrm>
        </p:grpSpPr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99C97480-2C85-4802-AEFB-81CC556DC015}"/>
                </a:ext>
              </a:extLst>
            </p:cNvPr>
            <p:cNvSpPr/>
            <p:nvPr/>
          </p:nvSpPr>
          <p:spPr>
            <a:xfrm>
              <a:off x="340538" y="1413856"/>
              <a:ext cx="3679201" cy="2270904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  <a:latin typeface="Adobe Clean SemiLight" panose="020B0403020404020204" pitchFamily="34" charset="0"/>
              </a:endParaRPr>
            </a:p>
          </p:txBody>
        </p:sp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id="{40456372-6B66-42E1-82DD-C2DE2072C1A9}"/>
                </a:ext>
              </a:extLst>
            </p:cNvPr>
            <p:cNvGrpSpPr/>
            <p:nvPr/>
          </p:nvGrpSpPr>
          <p:grpSpPr>
            <a:xfrm>
              <a:off x="444487" y="1515316"/>
              <a:ext cx="3471302" cy="403039"/>
              <a:chOff x="4000500" y="1895754"/>
              <a:chExt cx="1000125" cy="2664807"/>
            </a:xfrm>
          </p:grpSpPr>
          <p:sp>
            <p:nvSpPr>
              <p:cNvPr id="117" name="Rectangle: Rounded Corners 116">
                <a:extLst>
                  <a:ext uri="{FF2B5EF4-FFF2-40B4-BE49-F238E27FC236}">
                    <a16:creationId xmlns:a16="http://schemas.microsoft.com/office/drawing/2014/main" id="{66FA479E-8666-4E18-9D69-08CAD8257ED0}"/>
                  </a:ext>
                </a:extLst>
              </p:cNvPr>
              <p:cNvSpPr/>
              <p:nvPr/>
            </p:nvSpPr>
            <p:spPr>
              <a:xfrm>
                <a:off x="4000500" y="1895754"/>
                <a:ext cx="1000125" cy="2664807"/>
              </a:xfrm>
              <a:prstGeom prst="roundRect">
                <a:avLst>
                  <a:gd name="adj" fmla="val 50000"/>
                </a:avLst>
              </a:prstGeom>
              <a:solidFill>
                <a:srgbClr val="97AEB7"/>
              </a:solidFill>
              <a:ln w="25400" cap="flat" cmpd="sng" algn="ctr">
                <a:noFill/>
                <a:prstDash val="solid"/>
              </a:ln>
              <a:effectLst>
                <a:outerShdw blurRad="50800" dist="38100" dir="2700000" algn="tl" rotWithShape="0">
                  <a:prstClr val="black">
                    <a:alpha val="1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6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dobe Clean ExtraBold"/>
                  <a:ea typeface="+mn-ea"/>
                  <a:cs typeface="+mn-cs"/>
                </a:endParaRPr>
              </a:p>
            </p:txBody>
          </p:sp>
          <p:sp>
            <p:nvSpPr>
              <p:cNvPr id="118" name="Rectangle: Rounded Corners 117">
                <a:extLst>
                  <a:ext uri="{FF2B5EF4-FFF2-40B4-BE49-F238E27FC236}">
                    <a16:creationId xmlns:a16="http://schemas.microsoft.com/office/drawing/2014/main" id="{3DDB6489-A6EF-4F60-978F-4866AA06314D}"/>
                  </a:ext>
                </a:extLst>
              </p:cNvPr>
              <p:cNvSpPr/>
              <p:nvPr/>
            </p:nvSpPr>
            <p:spPr>
              <a:xfrm>
                <a:off x="4000500" y="1895754"/>
                <a:ext cx="1000125" cy="2664807"/>
              </a:xfrm>
              <a:prstGeom prst="roundRect">
                <a:avLst>
                  <a:gd name="adj" fmla="val 50000"/>
                </a:avLst>
              </a:prstGeom>
              <a:solidFill>
                <a:srgbClr val="F4F6F8">
                  <a:alpha val="10000"/>
                </a:srgbClr>
              </a:solidFill>
              <a:ln w="25400" cap="flat" cmpd="sng" algn="ctr">
                <a:noFill/>
                <a:prstDash val="solid"/>
              </a:ln>
              <a:effectLst>
                <a:outerShdw blurRad="50800" dist="38100" dir="2700000" algn="tl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52400" h="50800" prst="softRound"/>
              </a:sp3d>
            </p:spPr>
            <p:txBody>
              <a:bodyPr rtlCol="0" anchor="ctr"/>
              <a:lstStyle/>
              <a:p>
                <a:pPr algn="ctr"/>
                <a:r>
                  <a:rPr lang="it-IT" sz="1600">
                    <a:solidFill>
                      <a:srgbClr val="FFFFFF"/>
                    </a:solidFill>
                    <a:latin typeface="Adobe Clean ExtraBold"/>
                  </a:rPr>
                  <a:t>Offrire insights e risultati</a:t>
                </a:r>
              </a:p>
            </p:txBody>
          </p:sp>
        </p:grp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725886AD-1AB2-4BE0-9607-06399DD76547}"/>
                </a:ext>
              </a:extLst>
            </p:cNvPr>
            <p:cNvSpPr txBox="1"/>
            <p:nvPr/>
          </p:nvSpPr>
          <p:spPr>
            <a:xfrm>
              <a:off x="486414" y="2600219"/>
              <a:ext cx="3387448" cy="9541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it-IT" sz="1400" dirty="0"/>
                <a:t>Gli insights delle integrazioni di Adobe Marketing Cloud permettono ai venditori </a:t>
              </a:r>
              <a:br>
                <a:rPr lang="it-IT" sz="1400" dirty="0"/>
              </a:br>
              <a:r>
                <a:rPr lang="it-IT" sz="1400" dirty="0"/>
                <a:t>di media di ottimizzare la distribuzione </a:t>
              </a:r>
              <a:br>
                <a:rPr lang="it-IT" sz="1400" dirty="0"/>
              </a:br>
              <a:r>
                <a:rPr lang="it-IT" sz="1400" dirty="0"/>
                <a:t>di campagne e annunci in tempo reale.</a:t>
              </a:r>
            </a:p>
          </p:txBody>
        </p:sp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F77A311C-32EA-43A3-B86F-45E4ECCCB384}"/>
              </a:ext>
            </a:extLst>
          </p:cNvPr>
          <p:cNvGrpSpPr/>
          <p:nvPr/>
        </p:nvGrpSpPr>
        <p:grpSpPr>
          <a:xfrm>
            <a:off x="340538" y="4213249"/>
            <a:ext cx="2604241" cy="403039"/>
            <a:chOff x="4000500" y="1895754"/>
            <a:chExt cx="1000125" cy="2664807"/>
          </a:xfrm>
        </p:grpSpPr>
        <p:sp>
          <p:nvSpPr>
            <p:cNvPr id="127" name="Rectangle: Rounded Corners 126">
              <a:extLst>
                <a:ext uri="{FF2B5EF4-FFF2-40B4-BE49-F238E27FC236}">
                  <a16:creationId xmlns:a16="http://schemas.microsoft.com/office/drawing/2014/main" id="{4685A9F1-EEBA-40E2-9BCC-8A3637EC52A7}"/>
                </a:ext>
              </a:extLst>
            </p:cNvPr>
            <p:cNvSpPr/>
            <p:nvPr/>
          </p:nvSpPr>
          <p:spPr>
            <a:xfrm>
              <a:off x="4000500" y="1895754"/>
              <a:ext cx="1000125" cy="2664807"/>
            </a:xfrm>
            <a:prstGeom prst="roundRect">
              <a:avLst>
                <a:gd name="adj" fmla="val 50000"/>
              </a:avLst>
            </a:prstGeom>
            <a:solidFill>
              <a:srgbClr val="308FFF"/>
            </a:solidFill>
            <a:ln w="25400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GB" sz="14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28" name="Rectangle: Rounded Corners 127">
              <a:extLst>
                <a:ext uri="{FF2B5EF4-FFF2-40B4-BE49-F238E27FC236}">
                  <a16:creationId xmlns:a16="http://schemas.microsoft.com/office/drawing/2014/main" id="{E4FD9A04-6966-43C0-94D7-FBEB9B207722}"/>
                </a:ext>
              </a:extLst>
            </p:cNvPr>
            <p:cNvSpPr/>
            <p:nvPr/>
          </p:nvSpPr>
          <p:spPr>
            <a:xfrm>
              <a:off x="4000500" y="1895754"/>
              <a:ext cx="1000125" cy="2664807"/>
            </a:xfrm>
            <a:prstGeom prst="roundRect">
              <a:avLst>
                <a:gd name="adj" fmla="val 50000"/>
              </a:avLst>
            </a:prstGeom>
            <a:solidFill>
              <a:srgbClr val="F4F6F8">
                <a:alpha val="10000"/>
              </a:srgbClr>
            </a:solidFill>
            <a:ln w="25400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txBody>
            <a:bodyPr lIns="91440" tIns="45720" rIns="91440" bIns="45720" rtlCol="0" anchor="ctr"/>
            <a:lstStyle/>
            <a:p>
              <a:pPr algn="ctr">
                <a:lnSpc>
                  <a:spcPts val="1400"/>
                </a:lnSpc>
              </a:pPr>
              <a:r>
                <a:rPr lang="it-IT" sz="1400" dirty="0">
                  <a:solidFill>
                    <a:srgbClr val="FFFFFF"/>
                  </a:solidFill>
                  <a:latin typeface="+mj-lt"/>
                  <a:hlinkClick r:id="rId2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Documentazione su Primetime</a:t>
              </a:r>
            </a:p>
          </p:txBody>
        </p:sp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78E07B98-17D1-41C8-A5B1-2B64B8065EDE}"/>
              </a:ext>
            </a:extLst>
          </p:cNvPr>
          <p:cNvGrpSpPr/>
          <p:nvPr/>
        </p:nvGrpSpPr>
        <p:grpSpPr>
          <a:xfrm>
            <a:off x="3080604" y="4213249"/>
            <a:ext cx="2604241" cy="403039"/>
            <a:chOff x="4000500" y="1895754"/>
            <a:chExt cx="1000125" cy="2664807"/>
          </a:xfrm>
        </p:grpSpPr>
        <p:sp>
          <p:nvSpPr>
            <p:cNvPr id="132" name="Rectangle: Rounded Corners 131">
              <a:extLst>
                <a:ext uri="{FF2B5EF4-FFF2-40B4-BE49-F238E27FC236}">
                  <a16:creationId xmlns:a16="http://schemas.microsoft.com/office/drawing/2014/main" id="{1A493B1E-C39F-474A-812D-9F705C81A393}"/>
                </a:ext>
              </a:extLst>
            </p:cNvPr>
            <p:cNvSpPr/>
            <p:nvPr/>
          </p:nvSpPr>
          <p:spPr>
            <a:xfrm>
              <a:off x="4000500" y="1895754"/>
              <a:ext cx="1000125" cy="2664807"/>
            </a:xfrm>
            <a:prstGeom prst="roundRect">
              <a:avLst>
                <a:gd name="adj" fmla="val 50000"/>
              </a:avLst>
            </a:prstGeom>
            <a:solidFill>
              <a:srgbClr val="308FFF"/>
            </a:solidFill>
            <a:ln w="25400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GB" sz="1400">
                <a:solidFill>
                  <a:srgbClr val="FFFFFF"/>
                </a:solidFill>
                <a:latin typeface="+mj-lt"/>
              </a:endParaRPr>
            </a:p>
          </p:txBody>
        </p:sp>
        <p:sp>
          <p:nvSpPr>
            <p:cNvPr id="133" name="Rectangle: Rounded Corners 132">
              <a:extLst>
                <a:ext uri="{FF2B5EF4-FFF2-40B4-BE49-F238E27FC236}">
                  <a16:creationId xmlns:a16="http://schemas.microsoft.com/office/drawing/2014/main" id="{0D06E3F8-56BD-453E-93F6-A5DD38236AB6}"/>
                </a:ext>
              </a:extLst>
            </p:cNvPr>
            <p:cNvSpPr/>
            <p:nvPr/>
          </p:nvSpPr>
          <p:spPr>
            <a:xfrm>
              <a:off x="4000500" y="1895754"/>
              <a:ext cx="1000125" cy="2664807"/>
            </a:xfrm>
            <a:prstGeom prst="roundRect">
              <a:avLst>
                <a:gd name="adj" fmla="val 50000"/>
              </a:avLst>
            </a:prstGeom>
            <a:solidFill>
              <a:srgbClr val="F4F6F8">
                <a:alpha val="10000"/>
              </a:srgbClr>
            </a:solidFill>
            <a:ln w="25400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txBody>
            <a:bodyPr lIns="91440" tIns="45720" rIns="91440" bIns="45720" rtlCol="0" anchor="ctr"/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it-IT" sz="1400">
                  <a:solidFill>
                    <a:srgbClr val="FFFFFF"/>
                  </a:solidFill>
                  <a:latin typeface="+mj-lt"/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Informazioni e supporto</a:t>
              </a:r>
            </a:p>
          </p:txBody>
        </p:sp>
      </p:grpSp>
      <p:pic>
        <p:nvPicPr>
          <p:cNvPr id="6" name="Graphic 5">
            <a:extLst>
              <a:ext uri="{FF2B5EF4-FFF2-40B4-BE49-F238E27FC236}">
                <a16:creationId xmlns:a16="http://schemas.microsoft.com/office/drawing/2014/main" id="{EA3D3CF7-F0CD-4ECD-9EFB-898D708FFE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44608" y="2376415"/>
            <a:ext cx="520694" cy="437685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880F52E2-C716-490A-99AA-A2287966ACD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07014" y="2400608"/>
            <a:ext cx="520694" cy="413492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D81CB3C4-71D8-4E24-9713-D87FF1DACA9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778483" y="2376415"/>
            <a:ext cx="468909" cy="429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7760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069DB-D556-4408-9A33-202C625C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312661"/>
            <a:ext cx="11512930" cy="646189"/>
          </a:xfrm>
        </p:spPr>
        <p:txBody>
          <a:bodyPr/>
          <a:lstStyle/>
          <a:p>
            <a:r>
              <a:rPr lang="it-IT" dirty="0">
                <a:latin typeface="+mj-lt"/>
              </a:rPr>
              <a:t>Adobe Marketo Engage: </a:t>
            </a:r>
            <a:r>
              <a:rPr lang="it-IT" dirty="0">
                <a:solidFill>
                  <a:schemeClr val="tx1"/>
                </a:solidFill>
                <a:latin typeface="+mj-lt"/>
              </a:rPr>
              <a:t>mantieni i clienti coinvolti ad ogni passo trasformando radicalmente la gestione dell'esperienza del cliente </a:t>
            </a:r>
            <a:br>
              <a:rPr lang="it-IT" dirty="0">
                <a:solidFill>
                  <a:schemeClr val="tx1"/>
                </a:solidFill>
                <a:latin typeface="+mj-lt"/>
              </a:rPr>
            </a:br>
            <a:r>
              <a:rPr lang="it-IT" dirty="0">
                <a:solidFill>
                  <a:schemeClr val="tx1"/>
                </a:solidFill>
                <a:latin typeface="+mj-lt"/>
              </a:rPr>
              <a:t>con Marketo Engage.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082E0C3-68B5-43FF-93F8-8A9BF085D682}"/>
              </a:ext>
            </a:extLst>
          </p:cNvPr>
          <p:cNvGrpSpPr/>
          <p:nvPr/>
        </p:nvGrpSpPr>
        <p:grpSpPr>
          <a:xfrm>
            <a:off x="340538" y="1712621"/>
            <a:ext cx="3679201" cy="2477242"/>
            <a:chOff x="340538" y="1413856"/>
            <a:chExt cx="3679201" cy="2477242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72CD397-1CC0-43C2-B66B-C87B4DC3D5C1}"/>
                </a:ext>
              </a:extLst>
            </p:cNvPr>
            <p:cNvSpPr/>
            <p:nvPr/>
          </p:nvSpPr>
          <p:spPr>
            <a:xfrm>
              <a:off x="340538" y="1413856"/>
              <a:ext cx="3679201" cy="2477242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  <a:latin typeface="Adobe Clean SemiLight" panose="020B0403020404020204" pitchFamily="34" charset="0"/>
              </a:endParaRP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C0E44011-39AC-4EE8-B03B-D13E72633BBF}"/>
                </a:ext>
              </a:extLst>
            </p:cNvPr>
            <p:cNvGrpSpPr/>
            <p:nvPr/>
          </p:nvGrpSpPr>
          <p:grpSpPr>
            <a:xfrm>
              <a:off x="444487" y="1515316"/>
              <a:ext cx="3471302" cy="403039"/>
              <a:chOff x="4000500" y="1895754"/>
              <a:chExt cx="1000125" cy="2664807"/>
            </a:xfrm>
          </p:grpSpPr>
          <p:sp>
            <p:nvSpPr>
              <p:cNvPr id="24" name="Rectangle: Rounded Corners 23">
                <a:extLst>
                  <a:ext uri="{FF2B5EF4-FFF2-40B4-BE49-F238E27FC236}">
                    <a16:creationId xmlns:a16="http://schemas.microsoft.com/office/drawing/2014/main" id="{17F24E29-E22B-46E1-B403-A6598D19C24F}"/>
                  </a:ext>
                </a:extLst>
              </p:cNvPr>
              <p:cNvSpPr/>
              <p:nvPr/>
            </p:nvSpPr>
            <p:spPr>
              <a:xfrm>
                <a:off x="4000500" y="1895754"/>
                <a:ext cx="1000125" cy="2664807"/>
              </a:xfrm>
              <a:prstGeom prst="roundRect">
                <a:avLst>
                  <a:gd name="adj" fmla="val 50000"/>
                </a:avLst>
              </a:prstGeom>
              <a:solidFill>
                <a:srgbClr val="97AEB7"/>
              </a:solidFill>
              <a:ln w="25400" cap="flat" cmpd="sng" algn="ctr">
                <a:noFill/>
                <a:prstDash val="solid"/>
              </a:ln>
              <a:effectLst>
                <a:outerShdw blurRad="50800" dist="38100" dir="2700000" algn="tl" rotWithShape="0">
                  <a:prstClr val="black">
                    <a:alpha val="1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6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dobe Clean ExtraBold"/>
                  <a:ea typeface="+mn-ea"/>
                  <a:cs typeface="+mn-cs"/>
                </a:endParaRPr>
              </a:p>
            </p:txBody>
          </p:sp>
          <p:sp>
            <p:nvSpPr>
              <p:cNvPr id="25" name="Rectangle: Rounded Corners 24">
                <a:extLst>
                  <a:ext uri="{FF2B5EF4-FFF2-40B4-BE49-F238E27FC236}">
                    <a16:creationId xmlns:a16="http://schemas.microsoft.com/office/drawing/2014/main" id="{4431D5F3-57ED-4FDD-91A4-5C73486E4B12}"/>
                  </a:ext>
                </a:extLst>
              </p:cNvPr>
              <p:cNvSpPr/>
              <p:nvPr/>
            </p:nvSpPr>
            <p:spPr>
              <a:xfrm>
                <a:off x="4000500" y="1895754"/>
                <a:ext cx="1000125" cy="2664807"/>
              </a:xfrm>
              <a:prstGeom prst="roundRect">
                <a:avLst>
                  <a:gd name="adj" fmla="val 50000"/>
                </a:avLst>
              </a:prstGeom>
              <a:solidFill>
                <a:srgbClr val="F4F6F8">
                  <a:alpha val="10000"/>
                </a:srgbClr>
              </a:solidFill>
              <a:ln w="25400" cap="flat" cmpd="sng" algn="ctr">
                <a:noFill/>
                <a:prstDash val="solid"/>
              </a:ln>
              <a:effectLst>
                <a:outerShdw blurRad="50800" dist="38100" dir="2700000" algn="tl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52400" h="50800" prst="softRound"/>
              </a:sp3d>
            </p:spPr>
            <p:txBody>
              <a:bodyPr rtlCol="0" anchor="ctr"/>
              <a:lstStyle/>
              <a:p>
                <a:pPr algn="ctr"/>
                <a:r>
                  <a:rPr lang="it-IT" sz="1600">
                    <a:solidFill>
                      <a:srgbClr val="FFFFFF"/>
                    </a:solidFill>
                    <a:latin typeface="Adobe Clean ExtraBold"/>
                  </a:rPr>
                  <a:t>Far crescere le relazioni con i clienti</a:t>
                </a:r>
              </a:p>
            </p:txBody>
          </p:sp>
        </p:grp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8E66B8AE-F73C-4348-A5A9-DC73DC2AB452}"/>
                </a:ext>
              </a:extLst>
            </p:cNvPr>
            <p:cNvSpPr txBox="1"/>
            <p:nvPr/>
          </p:nvSpPr>
          <p:spPr>
            <a:xfrm>
              <a:off x="486414" y="2600219"/>
              <a:ext cx="3387448" cy="116955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it-IT" sz="1400" dirty="0"/>
                <a:t>Fidelizza e fai crescere i clienti attraverso </a:t>
              </a:r>
              <a:br>
                <a:rPr lang="it-IT" sz="1400" dirty="0"/>
              </a:br>
              <a:r>
                <a:rPr lang="it-IT" sz="1400" dirty="0"/>
                <a:t>un coinvolgimento guidato dai dati. </a:t>
              </a:r>
              <a:br>
                <a:rPr lang="it-IT" sz="1400" dirty="0"/>
              </a:br>
              <a:r>
                <a:rPr lang="it-IT" sz="1400" dirty="0"/>
                <a:t>Migliora l'esperienza del cliente. </a:t>
              </a:r>
              <a:br>
                <a:rPr lang="it-IT" sz="1400" dirty="0"/>
              </a:br>
              <a:r>
                <a:rPr lang="it-IT" sz="1400" dirty="0"/>
                <a:t>Migliora l'onboarding e ottieni successo </a:t>
              </a:r>
              <a:br>
                <a:rPr lang="it-IT" sz="1400" dirty="0"/>
              </a:br>
              <a:r>
                <a:rPr lang="it-IT" sz="1400" dirty="0"/>
                <a:t>a lungo termine con i clienti.</a:t>
              </a:r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01BAF1E3-90CB-45F2-A17B-902D4A649D7F}"/>
              </a:ext>
            </a:extLst>
          </p:cNvPr>
          <p:cNvGrpSpPr/>
          <p:nvPr/>
        </p:nvGrpSpPr>
        <p:grpSpPr>
          <a:xfrm>
            <a:off x="4260688" y="1712621"/>
            <a:ext cx="3679201" cy="2477242"/>
            <a:chOff x="340538" y="1413856"/>
            <a:chExt cx="3679201" cy="2477242"/>
          </a:xfrm>
        </p:grpSpPr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67A244EC-A96C-498D-9E8F-D33564D72356}"/>
                </a:ext>
              </a:extLst>
            </p:cNvPr>
            <p:cNvSpPr/>
            <p:nvPr/>
          </p:nvSpPr>
          <p:spPr>
            <a:xfrm>
              <a:off x="340538" y="1413856"/>
              <a:ext cx="3679201" cy="2477242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  <a:latin typeface="Adobe Clean SemiLight" panose="020B0403020404020204" pitchFamily="34" charset="0"/>
              </a:endParaRPr>
            </a:p>
          </p:txBody>
        </p:sp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2239A458-8737-47D2-9B7E-2D7F8CD0DA91}"/>
                </a:ext>
              </a:extLst>
            </p:cNvPr>
            <p:cNvGrpSpPr/>
            <p:nvPr/>
          </p:nvGrpSpPr>
          <p:grpSpPr>
            <a:xfrm>
              <a:off x="444487" y="1515316"/>
              <a:ext cx="3471302" cy="403039"/>
              <a:chOff x="4000500" y="1895754"/>
              <a:chExt cx="1000125" cy="2664807"/>
            </a:xfrm>
          </p:grpSpPr>
          <p:sp>
            <p:nvSpPr>
              <p:cNvPr id="98" name="Rectangle: Rounded Corners 97">
                <a:extLst>
                  <a:ext uri="{FF2B5EF4-FFF2-40B4-BE49-F238E27FC236}">
                    <a16:creationId xmlns:a16="http://schemas.microsoft.com/office/drawing/2014/main" id="{06B55D9D-9BEF-4E01-AAA7-F5C9131E1542}"/>
                  </a:ext>
                </a:extLst>
              </p:cNvPr>
              <p:cNvSpPr/>
              <p:nvPr/>
            </p:nvSpPr>
            <p:spPr>
              <a:xfrm>
                <a:off x="4000500" y="1895754"/>
                <a:ext cx="1000125" cy="2664807"/>
              </a:xfrm>
              <a:prstGeom prst="roundRect">
                <a:avLst>
                  <a:gd name="adj" fmla="val 50000"/>
                </a:avLst>
              </a:prstGeom>
              <a:solidFill>
                <a:srgbClr val="97AEB7"/>
              </a:solidFill>
              <a:ln w="25400" cap="flat" cmpd="sng" algn="ctr">
                <a:noFill/>
                <a:prstDash val="solid"/>
              </a:ln>
              <a:effectLst>
                <a:outerShdw blurRad="50800" dist="38100" dir="2700000" algn="tl" rotWithShape="0">
                  <a:prstClr val="black">
                    <a:alpha val="1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6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dobe Clean ExtraBold"/>
                  <a:ea typeface="+mn-ea"/>
                  <a:cs typeface="+mn-cs"/>
                </a:endParaRPr>
              </a:p>
            </p:txBody>
          </p:sp>
          <p:sp>
            <p:nvSpPr>
              <p:cNvPr id="99" name="Rectangle: Rounded Corners 98">
                <a:extLst>
                  <a:ext uri="{FF2B5EF4-FFF2-40B4-BE49-F238E27FC236}">
                    <a16:creationId xmlns:a16="http://schemas.microsoft.com/office/drawing/2014/main" id="{48E70D28-A8E5-4572-82D3-086719FE9C3B}"/>
                  </a:ext>
                </a:extLst>
              </p:cNvPr>
              <p:cNvSpPr/>
              <p:nvPr/>
            </p:nvSpPr>
            <p:spPr>
              <a:xfrm>
                <a:off x="4000500" y="1895754"/>
                <a:ext cx="1000125" cy="2664807"/>
              </a:xfrm>
              <a:prstGeom prst="roundRect">
                <a:avLst>
                  <a:gd name="adj" fmla="val 50000"/>
                </a:avLst>
              </a:prstGeom>
              <a:solidFill>
                <a:srgbClr val="F4F6F8">
                  <a:alpha val="10000"/>
                </a:srgbClr>
              </a:solidFill>
              <a:ln w="25400" cap="flat" cmpd="sng" algn="ctr">
                <a:noFill/>
                <a:prstDash val="solid"/>
              </a:ln>
              <a:effectLst>
                <a:outerShdw blurRad="50800" dist="38100" dir="2700000" algn="tl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52400" h="50800" prst="softRound"/>
              </a:sp3d>
            </p:spPr>
            <p:txBody>
              <a:bodyPr rtlCol="0" anchor="ctr"/>
              <a:lstStyle/>
              <a:p>
                <a:pPr algn="ctr"/>
                <a:r>
                  <a:rPr lang="it-IT" sz="1600">
                    <a:solidFill>
                      <a:srgbClr val="FFFFFF"/>
                    </a:solidFill>
                    <a:latin typeface="Adobe Clean ExtraBold"/>
                  </a:rPr>
                  <a:t>Ampliare il marketing</a:t>
                </a:r>
              </a:p>
            </p:txBody>
          </p:sp>
        </p:grp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5758D4FC-F6CB-496E-93D0-F78FBF61B60B}"/>
                </a:ext>
              </a:extLst>
            </p:cNvPr>
            <p:cNvSpPr txBox="1"/>
            <p:nvPr/>
          </p:nvSpPr>
          <p:spPr>
            <a:xfrm>
              <a:off x="486414" y="2600219"/>
              <a:ext cx="3387448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it-IT" sz="1400" dirty="0"/>
                <a:t>Aumenta la scala e l'efficienza come un professionista. Sfrutta la tecnologia per aumentare la portata, la qualità e il ROI.</a:t>
              </a:r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4BC95BFF-F267-4EC4-96F8-6117D0FFB8B9}"/>
              </a:ext>
            </a:extLst>
          </p:cNvPr>
          <p:cNvGrpSpPr/>
          <p:nvPr/>
        </p:nvGrpSpPr>
        <p:grpSpPr>
          <a:xfrm>
            <a:off x="8180839" y="1712621"/>
            <a:ext cx="3679201" cy="2477242"/>
            <a:chOff x="340538" y="1413856"/>
            <a:chExt cx="3679201" cy="2477242"/>
          </a:xfrm>
        </p:grpSpPr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99C97480-2C85-4802-AEFB-81CC556DC015}"/>
                </a:ext>
              </a:extLst>
            </p:cNvPr>
            <p:cNvSpPr/>
            <p:nvPr/>
          </p:nvSpPr>
          <p:spPr>
            <a:xfrm>
              <a:off x="340538" y="1413856"/>
              <a:ext cx="3679201" cy="2477242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  <a:latin typeface="Adobe Clean SemiLight" panose="020B0403020404020204" pitchFamily="34" charset="0"/>
              </a:endParaRPr>
            </a:p>
          </p:txBody>
        </p:sp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id="{40456372-6B66-42E1-82DD-C2DE2072C1A9}"/>
                </a:ext>
              </a:extLst>
            </p:cNvPr>
            <p:cNvGrpSpPr/>
            <p:nvPr/>
          </p:nvGrpSpPr>
          <p:grpSpPr>
            <a:xfrm>
              <a:off x="444487" y="1515316"/>
              <a:ext cx="3471302" cy="403039"/>
              <a:chOff x="4000500" y="1895754"/>
              <a:chExt cx="1000125" cy="2664807"/>
            </a:xfrm>
          </p:grpSpPr>
          <p:sp>
            <p:nvSpPr>
              <p:cNvPr id="117" name="Rectangle: Rounded Corners 116">
                <a:extLst>
                  <a:ext uri="{FF2B5EF4-FFF2-40B4-BE49-F238E27FC236}">
                    <a16:creationId xmlns:a16="http://schemas.microsoft.com/office/drawing/2014/main" id="{66FA479E-8666-4E18-9D69-08CAD8257ED0}"/>
                  </a:ext>
                </a:extLst>
              </p:cNvPr>
              <p:cNvSpPr/>
              <p:nvPr/>
            </p:nvSpPr>
            <p:spPr>
              <a:xfrm>
                <a:off x="4000500" y="1895754"/>
                <a:ext cx="1000125" cy="2664807"/>
              </a:xfrm>
              <a:prstGeom prst="roundRect">
                <a:avLst>
                  <a:gd name="adj" fmla="val 50000"/>
                </a:avLst>
              </a:prstGeom>
              <a:solidFill>
                <a:srgbClr val="97AEB7"/>
              </a:solidFill>
              <a:ln w="25400" cap="flat" cmpd="sng" algn="ctr">
                <a:noFill/>
                <a:prstDash val="solid"/>
              </a:ln>
              <a:effectLst>
                <a:outerShdw blurRad="50800" dist="38100" dir="2700000" algn="tl" rotWithShape="0">
                  <a:prstClr val="black">
                    <a:alpha val="1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6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dobe Clean ExtraBold"/>
                  <a:ea typeface="+mn-ea"/>
                  <a:cs typeface="+mn-cs"/>
                </a:endParaRPr>
              </a:p>
            </p:txBody>
          </p:sp>
          <p:sp>
            <p:nvSpPr>
              <p:cNvPr id="118" name="Rectangle: Rounded Corners 117">
                <a:extLst>
                  <a:ext uri="{FF2B5EF4-FFF2-40B4-BE49-F238E27FC236}">
                    <a16:creationId xmlns:a16="http://schemas.microsoft.com/office/drawing/2014/main" id="{3DDB6489-A6EF-4F60-978F-4866AA06314D}"/>
                  </a:ext>
                </a:extLst>
              </p:cNvPr>
              <p:cNvSpPr/>
              <p:nvPr/>
            </p:nvSpPr>
            <p:spPr>
              <a:xfrm>
                <a:off x="4000500" y="1895754"/>
                <a:ext cx="1000125" cy="2664807"/>
              </a:xfrm>
              <a:prstGeom prst="roundRect">
                <a:avLst>
                  <a:gd name="adj" fmla="val 50000"/>
                </a:avLst>
              </a:prstGeom>
              <a:solidFill>
                <a:srgbClr val="F4F6F8">
                  <a:alpha val="10000"/>
                </a:srgbClr>
              </a:solidFill>
              <a:ln w="25400" cap="flat" cmpd="sng" algn="ctr">
                <a:noFill/>
                <a:prstDash val="solid"/>
              </a:ln>
              <a:effectLst>
                <a:outerShdw blurRad="50800" dist="38100" dir="2700000" algn="tl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52400" h="50800" prst="softRound"/>
              </a:sp3d>
            </p:spPr>
            <p:txBody>
              <a:bodyPr rtlCol="0" anchor="ctr"/>
              <a:lstStyle/>
              <a:p>
                <a:pPr algn="ctr"/>
                <a:r>
                  <a:rPr lang="it-IT" sz="1600">
                    <a:solidFill>
                      <a:srgbClr val="FFFFFF"/>
                    </a:solidFill>
                    <a:latin typeface="Adobe Clean ExtraBold"/>
                  </a:rPr>
                  <a:t>Marketing basato su account master</a:t>
                </a:r>
              </a:p>
            </p:txBody>
          </p:sp>
        </p:grp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725886AD-1AB2-4BE0-9607-06399DD76547}"/>
                </a:ext>
              </a:extLst>
            </p:cNvPr>
            <p:cNvSpPr txBox="1"/>
            <p:nvPr/>
          </p:nvSpPr>
          <p:spPr>
            <a:xfrm>
              <a:off x="376751" y="2600219"/>
              <a:ext cx="3606774" cy="116955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it-IT" sz="1400" dirty="0"/>
                <a:t>Acquisisci, mantieni e fai crescere i tuoi account di alto valore. Costruisci rapidamente liste di account di destinazione. Misura e ottimizza ABM in modo olistico. Ottieni un'esperienza cross-channel senza soluzione di continuità.</a:t>
              </a:r>
            </a:p>
          </p:txBody>
        </p:sp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F77A311C-32EA-43A3-B86F-45E4ECCCB384}"/>
              </a:ext>
            </a:extLst>
          </p:cNvPr>
          <p:cNvGrpSpPr/>
          <p:nvPr/>
        </p:nvGrpSpPr>
        <p:grpSpPr>
          <a:xfrm>
            <a:off x="340538" y="4365649"/>
            <a:ext cx="2604241" cy="403039"/>
            <a:chOff x="4000500" y="1895754"/>
            <a:chExt cx="1000125" cy="2664807"/>
          </a:xfrm>
        </p:grpSpPr>
        <p:sp>
          <p:nvSpPr>
            <p:cNvPr id="127" name="Rectangle: Rounded Corners 126">
              <a:extLst>
                <a:ext uri="{FF2B5EF4-FFF2-40B4-BE49-F238E27FC236}">
                  <a16:creationId xmlns:a16="http://schemas.microsoft.com/office/drawing/2014/main" id="{4685A9F1-EEBA-40E2-9BCC-8A3637EC52A7}"/>
                </a:ext>
              </a:extLst>
            </p:cNvPr>
            <p:cNvSpPr/>
            <p:nvPr/>
          </p:nvSpPr>
          <p:spPr>
            <a:xfrm>
              <a:off x="4000500" y="1895754"/>
              <a:ext cx="1000125" cy="2664807"/>
            </a:xfrm>
            <a:prstGeom prst="roundRect">
              <a:avLst>
                <a:gd name="adj" fmla="val 50000"/>
              </a:avLst>
            </a:prstGeom>
            <a:solidFill>
              <a:srgbClr val="308FFF"/>
            </a:solidFill>
            <a:ln w="25400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GB" sz="14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28" name="Rectangle: Rounded Corners 127">
              <a:extLst>
                <a:ext uri="{FF2B5EF4-FFF2-40B4-BE49-F238E27FC236}">
                  <a16:creationId xmlns:a16="http://schemas.microsoft.com/office/drawing/2014/main" id="{E4FD9A04-6966-43C0-94D7-FBEB9B207722}"/>
                </a:ext>
              </a:extLst>
            </p:cNvPr>
            <p:cNvSpPr/>
            <p:nvPr/>
          </p:nvSpPr>
          <p:spPr>
            <a:xfrm>
              <a:off x="4000500" y="1895754"/>
              <a:ext cx="1000125" cy="2664807"/>
            </a:xfrm>
            <a:prstGeom prst="roundRect">
              <a:avLst>
                <a:gd name="adj" fmla="val 50000"/>
              </a:avLst>
            </a:prstGeom>
            <a:solidFill>
              <a:srgbClr val="F4F6F8">
                <a:alpha val="10000"/>
              </a:srgbClr>
            </a:solidFill>
            <a:ln w="25400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txBody>
            <a:bodyPr lIns="91440" tIns="45720" rIns="91440" bIns="45720" rtlCol="0" anchor="ctr"/>
            <a:lstStyle/>
            <a:p>
              <a:pPr marL="0" marR="0" indent="0" algn="ctr">
                <a:lnSpc>
                  <a:spcPct val="119000"/>
                </a:lnSpc>
                <a:spcBef>
                  <a:spcPts val="300"/>
                </a:spcBef>
                <a:spcAft>
                  <a:spcPts val="600"/>
                </a:spcAft>
              </a:pPr>
              <a:r>
                <a:rPr lang="it-IT" sz="1400" u="sng">
                  <a:ln>
                    <a:noFill/>
                  </a:ln>
                  <a:solidFill>
                    <a:schemeClr val="bg1"/>
                  </a:solidFill>
                  <a:latin typeface="+mj-lt"/>
                  <a:hlinkClick r:id="rId2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Comunità Marketo</a:t>
              </a:r>
            </a:p>
          </p:txBody>
        </p:sp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78E07B98-17D1-41C8-A5B1-2B64B8065EDE}"/>
              </a:ext>
            </a:extLst>
          </p:cNvPr>
          <p:cNvGrpSpPr/>
          <p:nvPr/>
        </p:nvGrpSpPr>
        <p:grpSpPr>
          <a:xfrm>
            <a:off x="6327708" y="4365649"/>
            <a:ext cx="2604241" cy="403039"/>
            <a:chOff x="4000500" y="1895754"/>
            <a:chExt cx="1000125" cy="2664807"/>
          </a:xfrm>
        </p:grpSpPr>
        <p:sp>
          <p:nvSpPr>
            <p:cNvPr id="132" name="Rectangle: Rounded Corners 131">
              <a:extLst>
                <a:ext uri="{FF2B5EF4-FFF2-40B4-BE49-F238E27FC236}">
                  <a16:creationId xmlns:a16="http://schemas.microsoft.com/office/drawing/2014/main" id="{1A493B1E-C39F-474A-812D-9F705C81A393}"/>
                </a:ext>
              </a:extLst>
            </p:cNvPr>
            <p:cNvSpPr/>
            <p:nvPr/>
          </p:nvSpPr>
          <p:spPr>
            <a:xfrm>
              <a:off x="4000500" y="1895754"/>
              <a:ext cx="1000125" cy="2664807"/>
            </a:xfrm>
            <a:prstGeom prst="roundRect">
              <a:avLst>
                <a:gd name="adj" fmla="val 50000"/>
              </a:avLst>
            </a:prstGeom>
            <a:solidFill>
              <a:srgbClr val="308FFF"/>
            </a:solidFill>
            <a:ln w="25400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GB" sz="14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33" name="Rectangle: Rounded Corners 132">
              <a:extLst>
                <a:ext uri="{FF2B5EF4-FFF2-40B4-BE49-F238E27FC236}">
                  <a16:creationId xmlns:a16="http://schemas.microsoft.com/office/drawing/2014/main" id="{0D06E3F8-56BD-453E-93F6-A5DD38236AB6}"/>
                </a:ext>
              </a:extLst>
            </p:cNvPr>
            <p:cNvSpPr/>
            <p:nvPr/>
          </p:nvSpPr>
          <p:spPr>
            <a:xfrm>
              <a:off x="4000500" y="1895754"/>
              <a:ext cx="1000125" cy="2664807"/>
            </a:xfrm>
            <a:prstGeom prst="roundRect">
              <a:avLst>
                <a:gd name="adj" fmla="val 50000"/>
              </a:avLst>
            </a:prstGeom>
            <a:solidFill>
              <a:srgbClr val="F4F6F8">
                <a:alpha val="10000"/>
              </a:srgbClr>
            </a:solidFill>
            <a:ln w="25400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txBody>
            <a:bodyPr lIns="91440" tIns="45720" rIns="91440" bIns="45720" rtlCol="0" anchor="ctr"/>
            <a:lstStyle/>
            <a:p>
              <a:pPr marL="0" marR="0" indent="0" algn="ctr">
                <a:lnSpc>
                  <a:spcPct val="119000"/>
                </a:lnSpc>
                <a:spcBef>
                  <a:spcPts val="300"/>
                </a:spcBef>
                <a:spcAft>
                  <a:spcPts val="600"/>
                </a:spcAft>
              </a:pPr>
              <a:r>
                <a:rPr lang="it-IT" sz="1400" u="sng">
                  <a:ln>
                    <a:noFill/>
                  </a:ln>
                  <a:solidFill>
                    <a:schemeClr val="bg1"/>
                  </a:solidFill>
                  <a:latin typeface="+mj-lt"/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Documentazione su Marketo</a:t>
              </a:r>
            </a:p>
          </p:txBody>
        </p:sp>
      </p:grpSp>
      <p:pic>
        <p:nvPicPr>
          <p:cNvPr id="12" name="Graphic 11" descr="Marketing outline">
            <a:extLst>
              <a:ext uri="{FF2B5EF4-FFF2-40B4-BE49-F238E27FC236}">
                <a16:creationId xmlns:a16="http://schemas.microsoft.com/office/drawing/2014/main" id="{D81CB3C4-71D8-4E24-9713-D87FF1DACA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9798021" y="2376415"/>
            <a:ext cx="429833" cy="429833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1A1F10E1-7E66-4CB4-9A10-2EBB89A313E3}"/>
              </a:ext>
            </a:extLst>
          </p:cNvPr>
          <p:cNvGrpSpPr/>
          <p:nvPr/>
        </p:nvGrpSpPr>
        <p:grpSpPr>
          <a:xfrm>
            <a:off x="3355173" y="4365649"/>
            <a:ext cx="2604241" cy="403039"/>
            <a:chOff x="4000500" y="1895754"/>
            <a:chExt cx="1000125" cy="2664807"/>
          </a:xfrm>
        </p:grpSpPr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541A2E9A-5DEE-44E7-B976-C119188CCD7F}"/>
                </a:ext>
              </a:extLst>
            </p:cNvPr>
            <p:cNvSpPr/>
            <p:nvPr/>
          </p:nvSpPr>
          <p:spPr>
            <a:xfrm>
              <a:off x="4000500" y="1895754"/>
              <a:ext cx="1000125" cy="2664807"/>
            </a:xfrm>
            <a:prstGeom prst="roundRect">
              <a:avLst>
                <a:gd name="adj" fmla="val 50000"/>
              </a:avLst>
            </a:prstGeom>
            <a:solidFill>
              <a:srgbClr val="308FFF"/>
            </a:solidFill>
            <a:ln w="25400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GB" sz="14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3E66BB3D-96D1-40CA-B0F7-8ACF46B521C3}"/>
                </a:ext>
              </a:extLst>
            </p:cNvPr>
            <p:cNvSpPr/>
            <p:nvPr/>
          </p:nvSpPr>
          <p:spPr>
            <a:xfrm>
              <a:off x="4000500" y="1895754"/>
              <a:ext cx="1000125" cy="2664807"/>
            </a:xfrm>
            <a:prstGeom prst="roundRect">
              <a:avLst>
                <a:gd name="adj" fmla="val 50000"/>
              </a:avLst>
            </a:prstGeom>
            <a:solidFill>
              <a:srgbClr val="F4F6F8">
                <a:alpha val="10000"/>
              </a:srgbClr>
            </a:solidFill>
            <a:ln w="25400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txBody>
            <a:bodyPr lIns="91440" tIns="45720" rIns="91440" bIns="45720" rtlCol="0" anchor="ctr"/>
            <a:lstStyle/>
            <a:p>
              <a:pPr marL="0" marR="0" indent="0" algn="ctr">
                <a:lnSpc>
                  <a:spcPct val="119000"/>
                </a:lnSpc>
                <a:spcBef>
                  <a:spcPts val="300"/>
                </a:spcBef>
                <a:spcAft>
                  <a:spcPts val="600"/>
                </a:spcAft>
              </a:pPr>
              <a:r>
                <a:rPr lang="it-IT" sz="1400" u="sng">
                  <a:ln>
                    <a:noFill/>
                  </a:ln>
                  <a:solidFill>
                    <a:schemeClr val="bg1"/>
                  </a:solidFill>
                  <a:latin typeface="+mj-lt"/>
                  <a:hlinkClick r:id="rId6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Portale di supporto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B09B9CBC-D973-4692-B686-E5E0E4C329BC}"/>
              </a:ext>
            </a:extLst>
          </p:cNvPr>
          <p:cNvGrpSpPr/>
          <p:nvPr/>
        </p:nvGrpSpPr>
        <p:grpSpPr>
          <a:xfrm>
            <a:off x="340537" y="5070499"/>
            <a:ext cx="2604241" cy="403039"/>
            <a:chOff x="4000500" y="1895754"/>
            <a:chExt cx="1000125" cy="2664807"/>
          </a:xfrm>
        </p:grpSpPr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FD887289-B010-48E5-A631-38A6154DB138}"/>
                </a:ext>
              </a:extLst>
            </p:cNvPr>
            <p:cNvSpPr/>
            <p:nvPr/>
          </p:nvSpPr>
          <p:spPr>
            <a:xfrm>
              <a:off x="4000500" y="1895754"/>
              <a:ext cx="1000125" cy="2664807"/>
            </a:xfrm>
            <a:prstGeom prst="roundRect">
              <a:avLst>
                <a:gd name="adj" fmla="val 50000"/>
              </a:avLst>
            </a:prstGeom>
            <a:solidFill>
              <a:srgbClr val="308FFF"/>
            </a:solidFill>
            <a:ln w="25400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GB" sz="14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6254F6D9-F5E5-4688-907E-DB0C1865A23C}"/>
                </a:ext>
              </a:extLst>
            </p:cNvPr>
            <p:cNvSpPr/>
            <p:nvPr/>
          </p:nvSpPr>
          <p:spPr>
            <a:xfrm>
              <a:off x="4000500" y="1895754"/>
              <a:ext cx="1000125" cy="2664807"/>
            </a:xfrm>
            <a:prstGeom prst="roundRect">
              <a:avLst>
                <a:gd name="adj" fmla="val 50000"/>
              </a:avLst>
            </a:prstGeom>
            <a:solidFill>
              <a:srgbClr val="F4F6F8">
                <a:alpha val="10000"/>
              </a:srgbClr>
            </a:solidFill>
            <a:ln w="25400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txBody>
            <a:bodyPr lIns="91440" tIns="45720" rIns="91440" bIns="45720" rtlCol="0" anchor="ctr"/>
            <a:lstStyle/>
            <a:p>
              <a:pPr marL="0" marR="0" indent="0" algn="ctr">
                <a:lnSpc>
                  <a:spcPct val="119000"/>
                </a:lnSpc>
                <a:spcBef>
                  <a:spcPts val="300"/>
                </a:spcBef>
                <a:spcAft>
                  <a:spcPts val="600"/>
                </a:spcAft>
              </a:pPr>
              <a:r>
                <a:rPr lang="it-IT" sz="1400" u="sng">
                  <a:ln>
                    <a:noFill/>
                  </a:ln>
                  <a:solidFill>
                    <a:schemeClr val="bg1"/>
                  </a:solidFill>
                  <a:latin typeface="+mj-lt"/>
                  <a:hlinkClick r:id="rId7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Knowledgebase</a:t>
              </a:r>
            </a:p>
          </p:txBody>
        </p:sp>
      </p:grpSp>
      <p:pic>
        <p:nvPicPr>
          <p:cNvPr id="41" name="Graphic 40">
            <a:extLst>
              <a:ext uri="{FF2B5EF4-FFF2-40B4-BE49-F238E27FC236}">
                <a16:creationId xmlns:a16="http://schemas.microsoft.com/office/drawing/2014/main" id="{B5D10834-1D88-492F-9ED9-EB01A42BFC5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724959" y="2384327"/>
            <a:ext cx="468909" cy="429833"/>
          </a:xfrm>
          <a:prstGeom prst="rect">
            <a:avLst/>
          </a:prstGeom>
        </p:spPr>
      </p:pic>
      <p:pic>
        <p:nvPicPr>
          <p:cNvPr id="9" name="Graphic 8" descr="Customer review outline">
            <a:extLst>
              <a:ext uri="{FF2B5EF4-FFF2-40B4-BE49-F238E27FC236}">
                <a16:creationId xmlns:a16="http://schemas.microsoft.com/office/drawing/2014/main" id="{48861466-D815-466B-B1A9-BD03508EF13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944608" y="2364788"/>
            <a:ext cx="468910" cy="468910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278DF454-9848-4FAF-80E3-F9A4EFA2BB2B}"/>
              </a:ext>
            </a:extLst>
          </p:cNvPr>
          <p:cNvGrpSpPr/>
          <p:nvPr/>
        </p:nvGrpSpPr>
        <p:grpSpPr>
          <a:xfrm>
            <a:off x="3356788" y="5070499"/>
            <a:ext cx="2604241" cy="403039"/>
            <a:chOff x="4000500" y="1895754"/>
            <a:chExt cx="1000125" cy="2664807"/>
          </a:xfrm>
        </p:grpSpPr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A14CBE61-C48E-4FCD-A179-E29A801111E1}"/>
                </a:ext>
              </a:extLst>
            </p:cNvPr>
            <p:cNvSpPr/>
            <p:nvPr/>
          </p:nvSpPr>
          <p:spPr>
            <a:xfrm>
              <a:off x="4000500" y="1895754"/>
              <a:ext cx="1000125" cy="2664807"/>
            </a:xfrm>
            <a:prstGeom prst="roundRect">
              <a:avLst>
                <a:gd name="adj" fmla="val 50000"/>
              </a:avLst>
            </a:prstGeom>
            <a:solidFill>
              <a:srgbClr val="308FFF"/>
            </a:solidFill>
            <a:ln w="25400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GB" sz="14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4466BB36-3A79-4C6D-94A3-A73B08126792}"/>
                </a:ext>
              </a:extLst>
            </p:cNvPr>
            <p:cNvSpPr/>
            <p:nvPr/>
          </p:nvSpPr>
          <p:spPr>
            <a:xfrm>
              <a:off x="4000500" y="1895754"/>
              <a:ext cx="1000125" cy="2664807"/>
            </a:xfrm>
            <a:prstGeom prst="roundRect">
              <a:avLst>
                <a:gd name="adj" fmla="val 50000"/>
              </a:avLst>
            </a:prstGeom>
            <a:solidFill>
              <a:srgbClr val="F4F6F8">
                <a:alpha val="10000"/>
              </a:srgbClr>
            </a:solidFill>
            <a:ln w="25400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txBody>
            <a:bodyPr lIns="91440" tIns="45720" rIns="91440" bIns="45720" rtlCol="0" anchor="ctr"/>
            <a:lstStyle/>
            <a:p>
              <a:pPr algn="ctr"/>
              <a:r>
                <a:rPr lang="it-IT" sz="1400">
                  <a:solidFill>
                    <a:schemeClr val="bg1"/>
                  </a:solidFill>
                  <a:latin typeface="+mj-lt"/>
                  <a:hlinkClick r:id="rId12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Marketo Exchange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441989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069DB-D556-4408-9A33-202C625C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312661"/>
            <a:ext cx="11512930" cy="646189"/>
          </a:xfrm>
        </p:spPr>
        <p:txBody>
          <a:bodyPr/>
          <a:lstStyle/>
          <a:p>
            <a:r>
              <a:rPr lang="it-IT" dirty="0">
                <a:latin typeface="+mj-lt"/>
              </a:rPr>
              <a:t>Adobe Commerce: </a:t>
            </a:r>
            <a:r>
              <a:rPr lang="it-IT" dirty="0">
                <a:solidFill>
                  <a:schemeClr val="tx1"/>
                </a:solidFill>
                <a:latin typeface="+mj-lt"/>
              </a:rPr>
              <a:t>il commercio end-to-end che cresce con te, </a:t>
            </a:r>
            <a:br>
              <a:rPr lang="it-IT" dirty="0">
                <a:solidFill>
                  <a:schemeClr val="tx1"/>
                </a:solidFill>
                <a:latin typeface="+mj-lt"/>
              </a:rPr>
            </a:br>
            <a:r>
              <a:rPr lang="it-IT" dirty="0">
                <a:solidFill>
                  <a:schemeClr val="tx1"/>
                </a:solidFill>
                <a:latin typeface="+mj-lt"/>
              </a:rPr>
              <a:t>qualsiasi sia la tua dimensione, qualsiasi sia il luogo in cui lavori.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082E0C3-68B5-43FF-93F8-8A9BF085D682}"/>
              </a:ext>
            </a:extLst>
          </p:cNvPr>
          <p:cNvGrpSpPr/>
          <p:nvPr/>
        </p:nvGrpSpPr>
        <p:grpSpPr>
          <a:xfrm>
            <a:off x="340538" y="1712620"/>
            <a:ext cx="3679201" cy="2627367"/>
            <a:chOff x="340538" y="1413855"/>
            <a:chExt cx="3679201" cy="2627367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72CD397-1CC0-43C2-B66B-C87B4DC3D5C1}"/>
                </a:ext>
              </a:extLst>
            </p:cNvPr>
            <p:cNvSpPr/>
            <p:nvPr/>
          </p:nvSpPr>
          <p:spPr>
            <a:xfrm>
              <a:off x="340538" y="1413855"/>
              <a:ext cx="3679201" cy="2627367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  <a:latin typeface="Adobe Clean SemiLight" panose="020B0403020404020204" pitchFamily="34" charset="0"/>
              </a:endParaRP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C0E44011-39AC-4EE8-B03B-D13E72633BBF}"/>
                </a:ext>
              </a:extLst>
            </p:cNvPr>
            <p:cNvGrpSpPr/>
            <p:nvPr/>
          </p:nvGrpSpPr>
          <p:grpSpPr>
            <a:xfrm>
              <a:off x="444487" y="1515316"/>
              <a:ext cx="3471302" cy="403039"/>
              <a:chOff x="4000500" y="1895754"/>
              <a:chExt cx="1000125" cy="2664807"/>
            </a:xfrm>
          </p:grpSpPr>
          <p:sp>
            <p:nvSpPr>
              <p:cNvPr id="24" name="Rectangle: Rounded Corners 23">
                <a:extLst>
                  <a:ext uri="{FF2B5EF4-FFF2-40B4-BE49-F238E27FC236}">
                    <a16:creationId xmlns:a16="http://schemas.microsoft.com/office/drawing/2014/main" id="{17F24E29-E22B-46E1-B403-A6598D19C24F}"/>
                  </a:ext>
                </a:extLst>
              </p:cNvPr>
              <p:cNvSpPr/>
              <p:nvPr/>
            </p:nvSpPr>
            <p:spPr>
              <a:xfrm>
                <a:off x="4000500" y="1895754"/>
                <a:ext cx="1000125" cy="2664807"/>
              </a:xfrm>
              <a:prstGeom prst="roundRect">
                <a:avLst>
                  <a:gd name="adj" fmla="val 50000"/>
                </a:avLst>
              </a:prstGeom>
              <a:solidFill>
                <a:srgbClr val="97AEB7"/>
              </a:solidFill>
              <a:ln w="25400" cap="flat" cmpd="sng" algn="ctr">
                <a:noFill/>
                <a:prstDash val="solid"/>
              </a:ln>
              <a:effectLst>
                <a:outerShdw blurRad="50800" dist="38100" dir="2700000" algn="tl" rotWithShape="0">
                  <a:prstClr val="black">
                    <a:alpha val="1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6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dobe Clean ExtraBold"/>
                  <a:ea typeface="+mn-ea"/>
                  <a:cs typeface="+mn-cs"/>
                </a:endParaRPr>
              </a:p>
            </p:txBody>
          </p:sp>
          <p:sp>
            <p:nvSpPr>
              <p:cNvPr id="25" name="Rectangle: Rounded Corners 24">
                <a:extLst>
                  <a:ext uri="{FF2B5EF4-FFF2-40B4-BE49-F238E27FC236}">
                    <a16:creationId xmlns:a16="http://schemas.microsoft.com/office/drawing/2014/main" id="{4431D5F3-57ED-4FDD-91A4-5C73486E4B12}"/>
                  </a:ext>
                </a:extLst>
              </p:cNvPr>
              <p:cNvSpPr/>
              <p:nvPr/>
            </p:nvSpPr>
            <p:spPr>
              <a:xfrm>
                <a:off x="4000500" y="1895754"/>
                <a:ext cx="1000125" cy="2664807"/>
              </a:xfrm>
              <a:prstGeom prst="roundRect">
                <a:avLst>
                  <a:gd name="adj" fmla="val 50000"/>
                </a:avLst>
              </a:prstGeom>
              <a:solidFill>
                <a:srgbClr val="F4F6F8">
                  <a:alpha val="10000"/>
                </a:srgbClr>
              </a:solidFill>
              <a:ln w="25400" cap="flat" cmpd="sng" algn="ctr">
                <a:noFill/>
                <a:prstDash val="solid"/>
              </a:ln>
              <a:effectLst>
                <a:outerShdw blurRad="50800" dist="38100" dir="2700000" algn="tl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52400" h="50800" prst="softRound"/>
              </a:sp3d>
            </p:spPr>
            <p:txBody>
              <a:bodyPr rtlCol="0" anchor="ctr"/>
              <a:lstStyle/>
              <a:p>
                <a:pPr algn="ctr">
                  <a:lnSpc>
                    <a:spcPts val="1500"/>
                  </a:lnSpc>
                </a:pPr>
                <a:r>
                  <a:rPr lang="it-IT" sz="1600" dirty="0">
                    <a:solidFill>
                      <a:srgbClr val="FFFFFF"/>
                    </a:solidFill>
                    <a:latin typeface="Adobe Clean ExtraBold"/>
                  </a:rPr>
                  <a:t>Un'unica piattaforma per tutte </a:t>
                </a:r>
                <a:br>
                  <a:rPr lang="it-IT" sz="1600" dirty="0">
                    <a:solidFill>
                      <a:srgbClr val="FFFFFF"/>
                    </a:solidFill>
                    <a:latin typeface="Adobe Clean ExtraBold"/>
                  </a:rPr>
                </a:br>
                <a:r>
                  <a:rPr lang="it-IT" sz="1600" dirty="0">
                    <a:solidFill>
                      <a:srgbClr val="FFFFFF"/>
                    </a:solidFill>
                    <a:latin typeface="Adobe Clean ExtraBold"/>
                  </a:rPr>
                  <a:t>le tue esigenze</a:t>
                </a:r>
              </a:p>
            </p:txBody>
          </p:sp>
        </p:grp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8E66B8AE-F73C-4348-A5A9-DC73DC2AB452}"/>
                </a:ext>
              </a:extLst>
            </p:cNvPr>
            <p:cNvSpPr txBox="1"/>
            <p:nvPr/>
          </p:nvSpPr>
          <p:spPr>
            <a:xfrm>
              <a:off x="406975" y="2549885"/>
              <a:ext cx="3546326" cy="13849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it-IT" sz="1400" dirty="0"/>
                <a:t>Che tu sia un B2B pronto a passare direttamente al consumatore (D2C) o un B2C, Adobe Commerce ti permette di gestire più canali di vendita e marchi e di espanderti </a:t>
              </a:r>
              <a:br>
                <a:rPr lang="it-IT" sz="1400" dirty="0"/>
              </a:br>
              <a:r>
                <a:rPr lang="it-IT" sz="1400" dirty="0"/>
                <a:t>in nuovi Paesi, semplicemente, da una sola piattaforma.</a:t>
              </a:r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01BAF1E3-90CB-45F2-A17B-902D4A649D7F}"/>
              </a:ext>
            </a:extLst>
          </p:cNvPr>
          <p:cNvGrpSpPr/>
          <p:nvPr/>
        </p:nvGrpSpPr>
        <p:grpSpPr>
          <a:xfrm>
            <a:off x="4260688" y="1712621"/>
            <a:ext cx="3679201" cy="2627366"/>
            <a:chOff x="340538" y="1413856"/>
            <a:chExt cx="3679201" cy="2627366"/>
          </a:xfrm>
        </p:grpSpPr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67A244EC-A96C-498D-9E8F-D33564D72356}"/>
                </a:ext>
              </a:extLst>
            </p:cNvPr>
            <p:cNvSpPr/>
            <p:nvPr/>
          </p:nvSpPr>
          <p:spPr>
            <a:xfrm>
              <a:off x="340538" y="1413856"/>
              <a:ext cx="3679201" cy="2627366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  <a:latin typeface="Adobe Clean SemiLight" panose="020B0403020404020204" pitchFamily="34" charset="0"/>
              </a:endParaRPr>
            </a:p>
          </p:txBody>
        </p:sp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2239A458-8737-47D2-9B7E-2D7F8CD0DA91}"/>
                </a:ext>
              </a:extLst>
            </p:cNvPr>
            <p:cNvGrpSpPr/>
            <p:nvPr/>
          </p:nvGrpSpPr>
          <p:grpSpPr>
            <a:xfrm>
              <a:off x="444487" y="1515316"/>
              <a:ext cx="3471302" cy="403039"/>
              <a:chOff x="4000500" y="1895754"/>
              <a:chExt cx="1000125" cy="2664807"/>
            </a:xfrm>
          </p:grpSpPr>
          <p:sp>
            <p:nvSpPr>
              <p:cNvPr id="98" name="Rectangle: Rounded Corners 97">
                <a:extLst>
                  <a:ext uri="{FF2B5EF4-FFF2-40B4-BE49-F238E27FC236}">
                    <a16:creationId xmlns:a16="http://schemas.microsoft.com/office/drawing/2014/main" id="{06B55D9D-9BEF-4E01-AAA7-F5C9131E1542}"/>
                  </a:ext>
                </a:extLst>
              </p:cNvPr>
              <p:cNvSpPr/>
              <p:nvPr/>
            </p:nvSpPr>
            <p:spPr>
              <a:xfrm>
                <a:off x="4000500" y="1895754"/>
                <a:ext cx="1000125" cy="2664807"/>
              </a:xfrm>
              <a:prstGeom prst="roundRect">
                <a:avLst>
                  <a:gd name="adj" fmla="val 50000"/>
                </a:avLst>
              </a:prstGeom>
              <a:solidFill>
                <a:srgbClr val="97AEB7"/>
              </a:solidFill>
              <a:ln w="25400" cap="flat" cmpd="sng" algn="ctr">
                <a:noFill/>
                <a:prstDash val="solid"/>
              </a:ln>
              <a:effectLst>
                <a:outerShdw blurRad="50800" dist="38100" dir="2700000" algn="tl" rotWithShape="0">
                  <a:prstClr val="black">
                    <a:alpha val="1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6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dobe Clean ExtraBold"/>
                  <a:ea typeface="+mn-ea"/>
                  <a:cs typeface="+mn-cs"/>
                </a:endParaRPr>
              </a:p>
            </p:txBody>
          </p:sp>
          <p:sp>
            <p:nvSpPr>
              <p:cNvPr id="99" name="Rectangle: Rounded Corners 98">
                <a:extLst>
                  <a:ext uri="{FF2B5EF4-FFF2-40B4-BE49-F238E27FC236}">
                    <a16:creationId xmlns:a16="http://schemas.microsoft.com/office/drawing/2014/main" id="{48E70D28-A8E5-4572-82D3-086719FE9C3B}"/>
                  </a:ext>
                </a:extLst>
              </p:cNvPr>
              <p:cNvSpPr/>
              <p:nvPr/>
            </p:nvSpPr>
            <p:spPr>
              <a:xfrm>
                <a:off x="4000500" y="1895754"/>
                <a:ext cx="1000125" cy="2664807"/>
              </a:xfrm>
              <a:prstGeom prst="roundRect">
                <a:avLst>
                  <a:gd name="adj" fmla="val 50000"/>
                </a:avLst>
              </a:prstGeom>
              <a:solidFill>
                <a:srgbClr val="F4F6F8">
                  <a:alpha val="10000"/>
                </a:srgbClr>
              </a:solidFill>
              <a:ln w="25400" cap="flat" cmpd="sng" algn="ctr">
                <a:noFill/>
                <a:prstDash val="solid"/>
              </a:ln>
              <a:effectLst>
                <a:outerShdw blurRad="50800" dist="38100" dir="2700000" algn="tl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52400" h="50800" prst="softRound"/>
              </a:sp3d>
            </p:spPr>
            <p:txBody>
              <a:bodyPr rtlCol="0" anchor="ctr"/>
              <a:lstStyle/>
              <a:p>
                <a:pPr algn="ctr"/>
                <a:r>
                  <a:rPr lang="it-IT" sz="1600">
                    <a:solidFill>
                      <a:srgbClr val="FFFFFF"/>
                    </a:solidFill>
                    <a:latin typeface="Adobe Clean ExtraBold"/>
                  </a:rPr>
                  <a:t>Intelligence da AI leader del settore</a:t>
                </a:r>
              </a:p>
            </p:txBody>
          </p:sp>
        </p:grp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5758D4FC-F6CB-496E-93D0-F78FBF61B60B}"/>
                </a:ext>
              </a:extLst>
            </p:cNvPr>
            <p:cNvSpPr txBox="1"/>
            <p:nvPr/>
          </p:nvSpPr>
          <p:spPr>
            <a:xfrm>
              <a:off x="486414" y="2600219"/>
              <a:ext cx="3387448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it-IT" sz="1400" dirty="0"/>
                <a:t>Il commercio intelligente, alimentato da Adobe Sensei AI, fornisce analisi dei dati utilizzabili e automatizza i flussi di lavoro back-end</a:t>
              </a:r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4BC95BFF-F267-4EC4-96F8-6117D0FFB8B9}"/>
              </a:ext>
            </a:extLst>
          </p:cNvPr>
          <p:cNvGrpSpPr/>
          <p:nvPr/>
        </p:nvGrpSpPr>
        <p:grpSpPr>
          <a:xfrm>
            <a:off x="8180839" y="1712621"/>
            <a:ext cx="3679201" cy="2627366"/>
            <a:chOff x="340538" y="1413856"/>
            <a:chExt cx="3679201" cy="2627366"/>
          </a:xfrm>
        </p:grpSpPr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99C97480-2C85-4802-AEFB-81CC556DC015}"/>
                </a:ext>
              </a:extLst>
            </p:cNvPr>
            <p:cNvSpPr/>
            <p:nvPr/>
          </p:nvSpPr>
          <p:spPr>
            <a:xfrm>
              <a:off x="340538" y="1413856"/>
              <a:ext cx="3679201" cy="2627366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  <a:latin typeface="Adobe Clean SemiLight" panose="020B0403020404020204" pitchFamily="34" charset="0"/>
              </a:endParaRPr>
            </a:p>
          </p:txBody>
        </p:sp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id="{40456372-6B66-42E1-82DD-C2DE2072C1A9}"/>
                </a:ext>
              </a:extLst>
            </p:cNvPr>
            <p:cNvGrpSpPr/>
            <p:nvPr/>
          </p:nvGrpSpPr>
          <p:grpSpPr>
            <a:xfrm>
              <a:off x="444487" y="1515316"/>
              <a:ext cx="3471302" cy="403039"/>
              <a:chOff x="4000500" y="1895754"/>
              <a:chExt cx="1000125" cy="2664807"/>
            </a:xfrm>
          </p:grpSpPr>
          <p:sp>
            <p:nvSpPr>
              <p:cNvPr id="117" name="Rectangle: Rounded Corners 116">
                <a:extLst>
                  <a:ext uri="{FF2B5EF4-FFF2-40B4-BE49-F238E27FC236}">
                    <a16:creationId xmlns:a16="http://schemas.microsoft.com/office/drawing/2014/main" id="{66FA479E-8666-4E18-9D69-08CAD8257ED0}"/>
                  </a:ext>
                </a:extLst>
              </p:cNvPr>
              <p:cNvSpPr/>
              <p:nvPr/>
            </p:nvSpPr>
            <p:spPr>
              <a:xfrm>
                <a:off x="4000500" y="1895754"/>
                <a:ext cx="1000125" cy="2664807"/>
              </a:xfrm>
              <a:prstGeom prst="roundRect">
                <a:avLst>
                  <a:gd name="adj" fmla="val 50000"/>
                </a:avLst>
              </a:prstGeom>
              <a:solidFill>
                <a:srgbClr val="97AEB7"/>
              </a:solidFill>
              <a:ln w="25400" cap="flat" cmpd="sng" algn="ctr">
                <a:noFill/>
                <a:prstDash val="solid"/>
              </a:ln>
              <a:effectLst>
                <a:outerShdw blurRad="50800" dist="38100" dir="2700000" algn="tl" rotWithShape="0">
                  <a:prstClr val="black">
                    <a:alpha val="1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6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dobe Clean ExtraBold"/>
                  <a:ea typeface="+mn-ea"/>
                  <a:cs typeface="+mn-cs"/>
                </a:endParaRPr>
              </a:p>
            </p:txBody>
          </p:sp>
          <p:sp>
            <p:nvSpPr>
              <p:cNvPr id="118" name="Rectangle: Rounded Corners 117">
                <a:extLst>
                  <a:ext uri="{FF2B5EF4-FFF2-40B4-BE49-F238E27FC236}">
                    <a16:creationId xmlns:a16="http://schemas.microsoft.com/office/drawing/2014/main" id="{3DDB6489-A6EF-4F60-978F-4866AA06314D}"/>
                  </a:ext>
                </a:extLst>
              </p:cNvPr>
              <p:cNvSpPr/>
              <p:nvPr/>
            </p:nvSpPr>
            <p:spPr>
              <a:xfrm>
                <a:off x="4000500" y="1895754"/>
                <a:ext cx="1000125" cy="2664807"/>
              </a:xfrm>
              <a:prstGeom prst="roundRect">
                <a:avLst>
                  <a:gd name="adj" fmla="val 50000"/>
                </a:avLst>
              </a:prstGeom>
              <a:solidFill>
                <a:srgbClr val="F4F6F8">
                  <a:alpha val="10000"/>
                </a:srgbClr>
              </a:solidFill>
              <a:ln w="25400" cap="flat" cmpd="sng" algn="ctr">
                <a:noFill/>
                <a:prstDash val="solid"/>
              </a:ln>
              <a:effectLst>
                <a:outerShdw blurRad="50800" dist="38100" dir="2700000" algn="tl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52400" h="50800" prst="softRound"/>
              </a:sp3d>
            </p:spPr>
            <p:txBody>
              <a:bodyPr rtlCol="0" anchor="ctr"/>
              <a:lstStyle/>
              <a:p>
                <a:pPr algn="ctr">
                  <a:lnSpc>
                    <a:spcPts val="1500"/>
                  </a:lnSpc>
                </a:pPr>
                <a:r>
                  <a:rPr lang="it-IT" sz="1600" dirty="0">
                    <a:solidFill>
                      <a:srgbClr val="FFFFFF"/>
                    </a:solidFill>
                    <a:latin typeface="Adobe Clean ExtraBold"/>
                  </a:rPr>
                  <a:t>Estensibile per incorporare </a:t>
                </a:r>
                <a:br>
                  <a:rPr lang="it-IT" sz="1600" dirty="0">
                    <a:solidFill>
                      <a:srgbClr val="FFFFFF"/>
                    </a:solidFill>
                    <a:latin typeface="Adobe Clean ExtraBold"/>
                  </a:rPr>
                </a:br>
                <a:r>
                  <a:rPr lang="it-IT" sz="1600" dirty="0">
                    <a:solidFill>
                      <a:srgbClr val="FFFFFF"/>
                    </a:solidFill>
                    <a:latin typeface="Adobe Clean ExtraBold"/>
                  </a:rPr>
                  <a:t>la tecnologia</a:t>
                </a:r>
              </a:p>
            </p:txBody>
          </p:sp>
        </p:grp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725886AD-1AB2-4BE0-9607-06399DD76547}"/>
                </a:ext>
              </a:extLst>
            </p:cNvPr>
            <p:cNvSpPr txBox="1"/>
            <p:nvPr/>
          </p:nvSpPr>
          <p:spPr>
            <a:xfrm>
              <a:off x="486414" y="2600219"/>
              <a:ext cx="3387448" cy="9541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it-IT" sz="1400" dirty="0"/>
                <a:t>Adobe Commerce è completamente scalabile ed estensibile, con un nucleo modulare e capacità headless che ti permettono di incorporare rapidamente nuove tecnologie</a:t>
              </a:r>
            </a:p>
          </p:txBody>
        </p:sp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F77A311C-32EA-43A3-B86F-45E4ECCCB384}"/>
              </a:ext>
            </a:extLst>
          </p:cNvPr>
          <p:cNvGrpSpPr/>
          <p:nvPr/>
        </p:nvGrpSpPr>
        <p:grpSpPr>
          <a:xfrm>
            <a:off x="340538" y="4584013"/>
            <a:ext cx="2604241" cy="403039"/>
            <a:chOff x="4000500" y="1895754"/>
            <a:chExt cx="1000125" cy="2664807"/>
          </a:xfrm>
        </p:grpSpPr>
        <p:sp>
          <p:nvSpPr>
            <p:cNvPr id="127" name="Rectangle: Rounded Corners 126">
              <a:extLst>
                <a:ext uri="{FF2B5EF4-FFF2-40B4-BE49-F238E27FC236}">
                  <a16:creationId xmlns:a16="http://schemas.microsoft.com/office/drawing/2014/main" id="{4685A9F1-EEBA-40E2-9BCC-8A3637EC52A7}"/>
                </a:ext>
              </a:extLst>
            </p:cNvPr>
            <p:cNvSpPr/>
            <p:nvPr/>
          </p:nvSpPr>
          <p:spPr>
            <a:xfrm>
              <a:off x="4000500" y="1895754"/>
              <a:ext cx="1000125" cy="2664807"/>
            </a:xfrm>
            <a:prstGeom prst="roundRect">
              <a:avLst>
                <a:gd name="adj" fmla="val 50000"/>
              </a:avLst>
            </a:prstGeom>
            <a:solidFill>
              <a:srgbClr val="308FFF"/>
            </a:solidFill>
            <a:ln w="25400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GB" sz="14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28" name="Rectangle: Rounded Corners 127">
              <a:extLst>
                <a:ext uri="{FF2B5EF4-FFF2-40B4-BE49-F238E27FC236}">
                  <a16:creationId xmlns:a16="http://schemas.microsoft.com/office/drawing/2014/main" id="{E4FD9A04-6966-43C0-94D7-FBEB9B207722}"/>
                </a:ext>
              </a:extLst>
            </p:cNvPr>
            <p:cNvSpPr/>
            <p:nvPr/>
          </p:nvSpPr>
          <p:spPr>
            <a:xfrm>
              <a:off x="4000500" y="1895754"/>
              <a:ext cx="1000125" cy="2664807"/>
            </a:xfrm>
            <a:prstGeom prst="roundRect">
              <a:avLst>
                <a:gd name="adj" fmla="val 50000"/>
              </a:avLst>
            </a:prstGeom>
            <a:solidFill>
              <a:srgbClr val="F4F6F8">
                <a:alpha val="10000"/>
              </a:srgbClr>
            </a:solidFill>
            <a:ln w="25400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txBody>
            <a:bodyPr lIns="91440" tIns="45720" rIns="91440" bIns="45720" rtlCol="0" anchor="ctr"/>
            <a:lstStyle/>
            <a:p>
              <a:pPr marL="0" marR="0" indent="0" algn="ctr">
                <a:lnSpc>
                  <a:spcPct val="119000"/>
                </a:lnSpc>
                <a:spcBef>
                  <a:spcPts val="300"/>
                </a:spcBef>
                <a:spcAft>
                  <a:spcPts val="600"/>
                </a:spcAft>
              </a:pPr>
              <a:r>
                <a:rPr lang="it-IT" sz="1400" u="sng">
                  <a:ln>
                    <a:noFill/>
                  </a:ln>
                  <a:solidFill>
                    <a:schemeClr val="bg1"/>
                  </a:solidFill>
                  <a:latin typeface="+mj-lt"/>
                  <a:hlinkClick r:id="rId2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Guida all'implementazione</a:t>
              </a:r>
            </a:p>
          </p:txBody>
        </p:sp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78E07B98-17D1-41C8-A5B1-2B64B8065EDE}"/>
              </a:ext>
            </a:extLst>
          </p:cNvPr>
          <p:cNvGrpSpPr/>
          <p:nvPr/>
        </p:nvGrpSpPr>
        <p:grpSpPr>
          <a:xfrm>
            <a:off x="6327708" y="4584013"/>
            <a:ext cx="2604241" cy="403039"/>
            <a:chOff x="4000500" y="1895754"/>
            <a:chExt cx="1000125" cy="2664807"/>
          </a:xfrm>
        </p:grpSpPr>
        <p:sp>
          <p:nvSpPr>
            <p:cNvPr id="132" name="Rectangle: Rounded Corners 131">
              <a:extLst>
                <a:ext uri="{FF2B5EF4-FFF2-40B4-BE49-F238E27FC236}">
                  <a16:creationId xmlns:a16="http://schemas.microsoft.com/office/drawing/2014/main" id="{1A493B1E-C39F-474A-812D-9F705C81A393}"/>
                </a:ext>
              </a:extLst>
            </p:cNvPr>
            <p:cNvSpPr/>
            <p:nvPr/>
          </p:nvSpPr>
          <p:spPr>
            <a:xfrm>
              <a:off x="4000500" y="1895754"/>
              <a:ext cx="1000125" cy="2664807"/>
            </a:xfrm>
            <a:prstGeom prst="roundRect">
              <a:avLst>
                <a:gd name="adj" fmla="val 50000"/>
              </a:avLst>
            </a:prstGeom>
            <a:solidFill>
              <a:srgbClr val="308FFF"/>
            </a:solidFill>
            <a:ln w="25400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GB" sz="14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33" name="Rectangle: Rounded Corners 132">
              <a:extLst>
                <a:ext uri="{FF2B5EF4-FFF2-40B4-BE49-F238E27FC236}">
                  <a16:creationId xmlns:a16="http://schemas.microsoft.com/office/drawing/2014/main" id="{0D06E3F8-56BD-453E-93F6-A5DD38236AB6}"/>
                </a:ext>
              </a:extLst>
            </p:cNvPr>
            <p:cNvSpPr/>
            <p:nvPr/>
          </p:nvSpPr>
          <p:spPr>
            <a:xfrm>
              <a:off x="4000500" y="1895754"/>
              <a:ext cx="1000125" cy="2664807"/>
            </a:xfrm>
            <a:prstGeom prst="roundRect">
              <a:avLst>
                <a:gd name="adj" fmla="val 50000"/>
              </a:avLst>
            </a:prstGeom>
            <a:solidFill>
              <a:srgbClr val="F4F6F8">
                <a:alpha val="10000"/>
              </a:srgbClr>
            </a:solidFill>
            <a:ln w="25400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txBody>
            <a:bodyPr lIns="91440" tIns="45720" rIns="91440" bIns="45720" rtlCol="0" anchor="ctr"/>
            <a:lstStyle/>
            <a:p>
              <a:pPr marL="0" marR="0" indent="0" algn="ctr">
                <a:lnSpc>
                  <a:spcPct val="119000"/>
                </a:lnSpc>
                <a:spcBef>
                  <a:spcPts val="300"/>
                </a:spcBef>
                <a:spcAft>
                  <a:spcPts val="600"/>
                </a:spcAft>
              </a:pPr>
              <a:r>
                <a:rPr lang="it-IT" sz="1400" u="sng">
                  <a:solidFill>
                    <a:schemeClr val="bg1"/>
                  </a:solidFill>
                  <a:latin typeface="+mj-lt"/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Knowledgebase</a:t>
              </a:r>
            </a:p>
          </p:txBody>
        </p:sp>
      </p:grpSp>
      <p:pic>
        <p:nvPicPr>
          <p:cNvPr id="12" name="Graphic 11" descr="Network outline">
            <a:extLst>
              <a:ext uri="{FF2B5EF4-FFF2-40B4-BE49-F238E27FC236}">
                <a16:creationId xmlns:a16="http://schemas.microsoft.com/office/drawing/2014/main" id="{D81CB3C4-71D8-4E24-9713-D87FF1DACA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9798021" y="2376415"/>
            <a:ext cx="429833" cy="429833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1A1F10E1-7E66-4CB4-9A10-2EBB89A313E3}"/>
              </a:ext>
            </a:extLst>
          </p:cNvPr>
          <p:cNvGrpSpPr/>
          <p:nvPr/>
        </p:nvGrpSpPr>
        <p:grpSpPr>
          <a:xfrm>
            <a:off x="3355173" y="4584013"/>
            <a:ext cx="2604241" cy="403039"/>
            <a:chOff x="4000500" y="1895754"/>
            <a:chExt cx="1000125" cy="2664807"/>
          </a:xfrm>
        </p:grpSpPr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541A2E9A-5DEE-44E7-B976-C119188CCD7F}"/>
                </a:ext>
              </a:extLst>
            </p:cNvPr>
            <p:cNvSpPr/>
            <p:nvPr/>
          </p:nvSpPr>
          <p:spPr>
            <a:xfrm>
              <a:off x="4000500" y="1895754"/>
              <a:ext cx="1000125" cy="2664807"/>
            </a:xfrm>
            <a:prstGeom prst="roundRect">
              <a:avLst>
                <a:gd name="adj" fmla="val 50000"/>
              </a:avLst>
            </a:prstGeom>
            <a:solidFill>
              <a:srgbClr val="308FFF"/>
            </a:solidFill>
            <a:ln w="25400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GB" sz="14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3E66BB3D-96D1-40CA-B0F7-8ACF46B521C3}"/>
                </a:ext>
              </a:extLst>
            </p:cNvPr>
            <p:cNvSpPr/>
            <p:nvPr/>
          </p:nvSpPr>
          <p:spPr>
            <a:xfrm>
              <a:off x="4000500" y="1895754"/>
              <a:ext cx="1000125" cy="2664807"/>
            </a:xfrm>
            <a:prstGeom prst="roundRect">
              <a:avLst>
                <a:gd name="adj" fmla="val 50000"/>
              </a:avLst>
            </a:prstGeom>
            <a:solidFill>
              <a:srgbClr val="F4F6F8">
                <a:alpha val="10000"/>
              </a:srgbClr>
            </a:solidFill>
            <a:ln w="25400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txBody>
            <a:bodyPr lIns="91440" tIns="45720" rIns="91440" bIns="45720" rtlCol="0" anchor="ctr"/>
            <a:lstStyle/>
            <a:p>
              <a:pPr marL="0" marR="0" indent="0" algn="ctr">
                <a:lnSpc>
                  <a:spcPct val="119000"/>
                </a:lnSpc>
                <a:spcBef>
                  <a:spcPts val="300"/>
                </a:spcBef>
                <a:spcAft>
                  <a:spcPts val="600"/>
                </a:spcAft>
              </a:pPr>
              <a:r>
                <a:rPr lang="it-IT" sz="1400" u="sng">
                  <a:ln>
                    <a:noFill/>
                  </a:ln>
                  <a:solidFill>
                    <a:schemeClr val="bg1"/>
                  </a:solidFill>
                  <a:latin typeface="+mj-lt"/>
                  <a:hlinkClick r:id="rId6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Community di Commerce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B09B9CBC-D973-4692-B686-E5E0E4C329BC}"/>
              </a:ext>
            </a:extLst>
          </p:cNvPr>
          <p:cNvGrpSpPr/>
          <p:nvPr/>
        </p:nvGrpSpPr>
        <p:grpSpPr>
          <a:xfrm>
            <a:off x="340537" y="5288863"/>
            <a:ext cx="2604241" cy="403039"/>
            <a:chOff x="4000500" y="1895754"/>
            <a:chExt cx="1000125" cy="2664807"/>
          </a:xfrm>
        </p:grpSpPr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FD887289-B010-48E5-A631-38A6154DB138}"/>
                </a:ext>
              </a:extLst>
            </p:cNvPr>
            <p:cNvSpPr/>
            <p:nvPr/>
          </p:nvSpPr>
          <p:spPr>
            <a:xfrm>
              <a:off x="4000500" y="1895754"/>
              <a:ext cx="1000125" cy="2664807"/>
            </a:xfrm>
            <a:prstGeom prst="roundRect">
              <a:avLst>
                <a:gd name="adj" fmla="val 50000"/>
              </a:avLst>
            </a:prstGeom>
            <a:solidFill>
              <a:srgbClr val="308FFF"/>
            </a:solidFill>
            <a:ln w="25400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GB" sz="14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6254F6D9-F5E5-4688-907E-DB0C1865A23C}"/>
                </a:ext>
              </a:extLst>
            </p:cNvPr>
            <p:cNvSpPr/>
            <p:nvPr/>
          </p:nvSpPr>
          <p:spPr>
            <a:xfrm>
              <a:off x="4000500" y="1895754"/>
              <a:ext cx="1000125" cy="2664807"/>
            </a:xfrm>
            <a:prstGeom prst="roundRect">
              <a:avLst>
                <a:gd name="adj" fmla="val 50000"/>
              </a:avLst>
            </a:prstGeom>
            <a:solidFill>
              <a:srgbClr val="F4F6F8">
                <a:alpha val="10000"/>
              </a:srgbClr>
            </a:solidFill>
            <a:ln w="25400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txBody>
            <a:bodyPr lIns="91440" tIns="45720" rIns="91440" bIns="45720" rtlCol="0" anchor="ctr"/>
            <a:lstStyle/>
            <a:p>
              <a:pPr marL="0" marR="0" indent="0" algn="ctr">
                <a:lnSpc>
                  <a:spcPct val="119000"/>
                </a:lnSpc>
                <a:spcBef>
                  <a:spcPts val="300"/>
                </a:spcBef>
                <a:spcAft>
                  <a:spcPts val="600"/>
                </a:spcAft>
              </a:pPr>
              <a:r>
                <a:rPr lang="it-IT" sz="1400" u="sng">
                  <a:ln>
                    <a:noFill/>
                  </a:ln>
                  <a:solidFill>
                    <a:schemeClr val="bg1"/>
                  </a:solidFill>
                  <a:latin typeface="+mj-lt"/>
                  <a:hlinkClick r:id="rId7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Commerce Exchange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E0C8845-F648-43CB-B48E-7053BF07257C}"/>
              </a:ext>
            </a:extLst>
          </p:cNvPr>
          <p:cNvGrpSpPr/>
          <p:nvPr/>
        </p:nvGrpSpPr>
        <p:grpSpPr>
          <a:xfrm>
            <a:off x="3355172" y="5288863"/>
            <a:ext cx="2604241" cy="403039"/>
            <a:chOff x="4000500" y="1895754"/>
            <a:chExt cx="1000125" cy="2664807"/>
          </a:xfrm>
        </p:grpSpPr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9890A5D2-E612-4291-B014-E9BC406E58FD}"/>
                </a:ext>
              </a:extLst>
            </p:cNvPr>
            <p:cNvSpPr/>
            <p:nvPr/>
          </p:nvSpPr>
          <p:spPr>
            <a:xfrm>
              <a:off x="4000500" y="1895754"/>
              <a:ext cx="1000125" cy="2664807"/>
            </a:xfrm>
            <a:prstGeom prst="roundRect">
              <a:avLst>
                <a:gd name="adj" fmla="val 50000"/>
              </a:avLst>
            </a:prstGeom>
            <a:solidFill>
              <a:srgbClr val="308FFF"/>
            </a:solidFill>
            <a:ln w="25400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14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GB" sz="14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96FFF614-F64A-4BD0-8127-0B5FD18E9F4E}"/>
                </a:ext>
              </a:extLst>
            </p:cNvPr>
            <p:cNvSpPr/>
            <p:nvPr/>
          </p:nvSpPr>
          <p:spPr>
            <a:xfrm>
              <a:off x="4000500" y="1895754"/>
              <a:ext cx="1000125" cy="2664807"/>
            </a:xfrm>
            <a:prstGeom prst="roundRect">
              <a:avLst>
                <a:gd name="adj" fmla="val 50000"/>
              </a:avLst>
            </a:prstGeom>
            <a:solidFill>
              <a:srgbClr val="F4F6F8">
                <a:alpha val="10000"/>
              </a:srgbClr>
            </a:solidFill>
            <a:ln w="25400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txBody>
            <a:bodyPr lIns="91440" tIns="45720" rIns="91440" bIns="45720" rtlCol="0" anchor="ctr"/>
            <a:lstStyle/>
            <a:p>
              <a:pPr marL="0" marR="0" indent="0" algn="ctr">
                <a:lnSpc>
                  <a:spcPts val="1400"/>
                </a:lnSpc>
                <a:spcBef>
                  <a:spcPts val="300"/>
                </a:spcBef>
                <a:spcAft>
                  <a:spcPts val="600"/>
                </a:spcAft>
              </a:pPr>
              <a:r>
                <a:rPr lang="it-IT" sz="1400" u="sng" dirty="0">
                  <a:ln>
                    <a:noFill/>
                  </a:ln>
                  <a:solidFill>
                    <a:schemeClr val="bg1"/>
                  </a:solidFill>
                  <a:latin typeface="+mj-lt"/>
                  <a:hlinkClick r:id="rId8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Documentazione su Commerce</a:t>
              </a:r>
            </a:p>
          </p:txBody>
        </p:sp>
      </p:grpSp>
      <p:pic>
        <p:nvPicPr>
          <p:cNvPr id="41" name="Graphic 40" descr="Cloud Computing outline">
            <a:extLst>
              <a:ext uri="{FF2B5EF4-FFF2-40B4-BE49-F238E27FC236}">
                <a16:creationId xmlns:a16="http://schemas.microsoft.com/office/drawing/2014/main" id="{B5D10834-1D88-492F-9ED9-EB01A42BFC5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5852444" y="2384327"/>
            <a:ext cx="429833" cy="429833"/>
          </a:xfrm>
          <a:prstGeom prst="rect">
            <a:avLst/>
          </a:prstGeom>
        </p:spPr>
      </p:pic>
      <p:pic>
        <p:nvPicPr>
          <p:cNvPr id="9" name="Graphic 8" descr="Internet outline">
            <a:extLst>
              <a:ext uri="{FF2B5EF4-FFF2-40B4-BE49-F238E27FC236}">
                <a16:creationId xmlns:a16="http://schemas.microsoft.com/office/drawing/2014/main" id="{48861466-D815-466B-B1A9-BD03508EF13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1944608" y="2364788"/>
            <a:ext cx="468910" cy="468910"/>
          </a:xfrm>
          <a:prstGeom prst="rect">
            <a:avLst/>
          </a:prstGeom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4435DA1D-14F1-4883-9453-F185EA3428CA}"/>
              </a:ext>
            </a:extLst>
          </p:cNvPr>
          <p:cNvGrpSpPr/>
          <p:nvPr/>
        </p:nvGrpSpPr>
        <p:grpSpPr>
          <a:xfrm>
            <a:off x="6327707" y="5288862"/>
            <a:ext cx="2604241" cy="403039"/>
            <a:chOff x="4000500" y="1895754"/>
            <a:chExt cx="1000125" cy="2664807"/>
          </a:xfrm>
        </p:grpSpPr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C0E1B83B-64BC-4EE9-9A2F-2A17B75C01A4}"/>
                </a:ext>
              </a:extLst>
            </p:cNvPr>
            <p:cNvSpPr/>
            <p:nvPr/>
          </p:nvSpPr>
          <p:spPr>
            <a:xfrm>
              <a:off x="4000500" y="1895754"/>
              <a:ext cx="1000125" cy="2664807"/>
            </a:xfrm>
            <a:prstGeom prst="roundRect">
              <a:avLst>
                <a:gd name="adj" fmla="val 50000"/>
              </a:avLst>
            </a:prstGeom>
            <a:solidFill>
              <a:srgbClr val="308FFF"/>
            </a:solidFill>
            <a:ln w="25400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14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GB" sz="14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BB2469C0-A63E-4C51-BBBB-062DB22D5687}"/>
                </a:ext>
              </a:extLst>
            </p:cNvPr>
            <p:cNvSpPr/>
            <p:nvPr/>
          </p:nvSpPr>
          <p:spPr>
            <a:xfrm>
              <a:off x="4000500" y="1895754"/>
              <a:ext cx="1000125" cy="2664807"/>
            </a:xfrm>
            <a:prstGeom prst="roundRect">
              <a:avLst>
                <a:gd name="adj" fmla="val 50000"/>
              </a:avLst>
            </a:prstGeom>
            <a:solidFill>
              <a:srgbClr val="F4F6F8">
                <a:alpha val="10000"/>
              </a:srgbClr>
            </a:solidFill>
            <a:ln w="25400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txBody>
            <a:bodyPr lIns="91440" tIns="45720" rIns="91440" bIns="45720" rtlCol="0" anchor="ctr"/>
            <a:lstStyle/>
            <a:p>
              <a:pPr marL="0" marR="0" indent="0" algn="ctr">
                <a:lnSpc>
                  <a:spcPts val="1400"/>
                </a:lnSpc>
                <a:spcBef>
                  <a:spcPts val="0"/>
                </a:spcBef>
                <a:spcAft>
                  <a:spcPts val="600"/>
                </a:spcAft>
              </a:pPr>
              <a:r>
                <a:rPr lang="it-IT" sz="1400" u="sng" dirty="0">
                  <a:ln>
                    <a:noFill/>
                  </a:ln>
                  <a:solidFill>
                    <a:schemeClr val="bg1"/>
                  </a:solidFill>
                  <a:latin typeface="+mj-lt"/>
                  <a:hlinkClick r:id="rId1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Come creare un caso </a:t>
              </a:r>
              <a:br>
                <a:rPr lang="it-IT" sz="1400" u="sng" dirty="0">
                  <a:ln>
                    <a:noFill/>
                  </a:ln>
                  <a:solidFill>
                    <a:schemeClr val="bg1"/>
                  </a:solidFill>
                  <a:latin typeface="+mj-lt"/>
                  <a:hlinkClick r:id="rId1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</a:br>
              <a:r>
                <a:rPr lang="it-IT" sz="1400" u="sng" dirty="0">
                  <a:ln>
                    <a:noFill/>
                  </a:ln>
                  <a:solidFill>
                    <a:schemeClr val="bg1"/>
                  </a:solidFill>
                  <a:latin typeface="+mj-lt"/>
                  <a:hlinkClick r:id="rId1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di supporto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97705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069DB-D556-4408-9A33-202C625C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5" y="269561"/>
            <a:ext cx="11512930" cy="646189"/>
          </a:xfrm>
        </p:spPr>
        <p:txBody>
          <a:bodyPr/>
          <a:lstStyle/>
          <a:p>
            <a:r>
              <a:rPr lang="it-IT" dirty="0">
                <a:latin typeface="+mj-lt"/>
              </a:rPr>
              <a:t>Adobe Workfront: </a:t>
            </a:r>
            <a:r>
              <a:rPr lang="it-IT" dirty="0">
                <a:solidFill>
                  <a:schemeClr val="tx1"/>
                </a:solidFill>
                <a:latin typeface="+mj-lt"/>
              </a:rPr>
              <a:t>connettiti, collabora ed esegui flussi di lavoro </a:t>
            </a:r>
            <a:br>
              <a:rPr lang="it-IT" dirty="0">
                <a:solidFill>
                  <a:schemeClr val="tx1"/>
                </a:solidFill>
                <a:latin typeface="+mj-lt"/>
              </a:rPr>
            </a:br>
            <a:r>
              <a:rPr lang="it-IT" dirty="0">
                <a:solidFill>
                  <a:schemeClr val="tx1"/>
                </a:solidFill>
                <a:latin typeface="+mj-lt"/>
              </a:rPr>
              <a:t>complessi da qualsiasi luogo. 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082E0C3-68B5-43FF-93F8-8A9BF085D682}"/>
              </a:ext>
            </a:extLst>
          </p:cNvPr>
          <p:cNvGrpSpPr/>
          <p:nvPr/>
        </p:nvGrpSpPr>
        <p:grpSpPr>
          <a:xfrm>
            <a:off x="340538" y="1712621"/>
            <a:ext cx="3679201" cy="2587778"/>
            <a:chOff x="340538" y="1413856"/>
            <a:chExt cx="3679201" cy="2587778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72CD397-1CC0-43C2-B66B-C87B4DC3D5C1}"/>
                </a:ext>
              </a:extLst>
            </p:cNvPr>
            <p:cNvSpPr/>
            <p:nvPr/>
          </p:nvSpPr>
          <p:spPr>
            <a:xfrm>
              <a:off x="340538" y="1413856"/>
              <a:ext cx="3679201" cy="2587778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  <a:latin typeface="Adobe Clean SemiLight" panose="020B0403020404020204" pitchFamily="34" charset="0"/>
              </a:endParaRP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C0E44011-39AC-4EE8-B03B-D13E72633BBF}"/>
                </a:ext>
              </a:extLst>
            </p:cNvPr>
            <p:cNvGrpSpPr/>
            <p:nvPr/>
          </p:nvGrpSpPr>
          <p:grpSpPr>
            <a:xfrm>
              <a:off x="444487" y="1515316"/>
              <a:ext cx="3471302" cy="403039"/>
              <a:chOff x="4000500" y="1895754"/>
              <a:chExt cx="1000125" cy="2664807"/>
            </a:xfrm>
          </p:grpSpPr>
          <p:sp>
            <p:nvSpPr>
              <p:cNvPr id="24" name="Rectangle: Rounded Corners 23">
                <a:extLst>
                  <a:ext uri="{FF2B5EF4-FFF2-40B4-BE49-F238E27FC236}">
                    <a16:creationId xmlns:a16="http://schemas.microsoft.com/office/drawing/2014/main" id="{17F24E29-E22B-46E1-B403-A6598D19C24F}"/>
                  </a:ext>
                </a:extLst>
              </p:cNvPr>
              <p:cNvSpPr/>
              <p:nvPr/>
            </p:nvSpPr>
            <p:spPr>
              <a:xfrm>
                <a:off x="4000500" y="1895754"/>
                <a:ext cx="1000125" cy="2664807"/>
              </a:xfrm>
              <a:prstGeom prst="roundRect">
                <a:avLst>
                  <a:gd name="adj" fmla="val 50000"/>
                </a:avLst>
              </a:prstGeom>
              <a:solidFill>
                <a:srgbClr val="97AEB7"/>
              </a:solidFill>
              <a:ln w="25400" cap="flat" cmpd="sng" algn="ctr">
                <a:noFill/>
                <a:prstDash val="solid"/>
              </a:ln>
              <a:effectLst>
                <a:outerShdw blurRad="50800" dist="38100" dir="2700000" algn="tl" rotWithShape="0">
                  <a:prstClr val="black">
                    <a:alpha val="1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6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dobe Clean ExtraBold"/>
                  <a:ea typeface="+mn-ea"/>
                  <a:cs typeface="+mn-cs"/>
                </a:endParaRPr>
              </a:p>
            </p:txBody>
          </p:sp>
          <p:sp>
            <p:nvSpPr>
              <p:cNvPr id="25" name="Rectangle: Rounded Corners 24">
                <a:extLst>
                  <a:ext uri="{FF2B5EF4-FFF2-40B4-BE49-F238E27FC236}">
                    <a16:creationId xmlns:a16="http://schemas.microsoft.com/office/drawing/2014/main" id="{4431D5F3-57ED-4FDD-91A4-5C73486E4B12}"/>
                  </a:ext>
                </a:extLst>
              </p:cNvPr>
              <p:cNvSpPr/>
              <p:nvPr/>
            </p:nvSpPr>
            <p:spPr>
              <a:xfrm>
                <a:off x="4000500" y="1895754"/>
                <a:ext cx="1000125" cy="2664807"/>
              </a:xfrm>
              <a:prstGeom prst="roundRect">
                <a:avLst>
                  <a:gd name="adj" fmla="val 50000"/>
                </a:avLst>
              </a:prstGeom>
              <a:solidFill>
                <a:srgbClr val="F4F6F8">
                  <a:alpha val="10000"/>
                </a:srgbClr>
              </a:solidFill>
              <a:ln w="25400" cap="flat" cmpd="sng" algn="ctr">
                <a:noFill/>
                <a:prstDash val="solid"/>
              </a:ln>
              <a:effectLst>
                <a:outerShdw blurRad="50800" dist="38100" dir="2700000" algn="tl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52400" h="50800" prst="softRound"/>
              </a:sp3d>
            </p:spPr>
            <p:txBody>
              <a:bodyPr rtlCol="0" anchor="ctr"/>
              <a:lstStyle/>
              <a:p>
                <a:pPr algn="ctr"/>
                <a:r>
                  <a:rPr lang="it-IT" sz="1600">
                    <a:solidFill>
                      <a:srgbClr val="FFFFFF"/>
                    </a:solidFill>
                    <a:latin typeface="Adobe Clean ExtraBold"/>
                  </a:rPr>
                  <a:t>Adobe Workfront in azione</a:t>
                </a:r>
              </a:p>
            </p:txBody>
          </p:sp>
        </p:grp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8E66B8AE-F73C-4348-A5A9-DC73DC2AB452}"/>
                </a:ext>
              </a:extLst>
            </p:cNvPr>
            <p:cNvSpPr txBox="1"/>
            <p:nvPr/>
          </p:nvSpPr>
          <p:spPr>
            <a:xfrm>
              <a:off x="388777" y="2549885"/>
              <a:ext cx="3582722" cy="13849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it-IT" sz="1400" dirty="0"/>
                <a:t>Pianifica, assegna priorità e itera il tuo lavoro.</a:t>
              </a:r>
            </a:p>
            <a:p>
              <a:pPr algn="ctr"/>
              <a:r>
                <a:rPr lang="it-IT" sz="1400" dirty="0"/>
                <a:t>Connettiti, collabora e finisci il lavoro </a:t>
              </a:r>
              <a:br>
                <a:rPr lang="it-IT" sz="1400" dirty="0"/>
              </a:br>
              <a:r>
                <a:rPr lang="it-IT" sz="1400" dirty="0"/>
                <a:t>più velocemente.</a:t>
              </a:r>
            </a:p>
            <a:p>
              <a:pPr algn="ctr"/>
              <a:r>
                <a:rPr lang="it-IT" sz="1400" dirty="0"/>
                <a:t>Semplifica e ottimizza i processi. </a:t>
              </a:r>
              <a:br>
                <a:rPr lang="it-IT" sz="1400" dirty="0"/>
              </a:br>
              <a:r>
                <a:rPr lang="it-IT" sz="1400" dirty="0"/>
                <a:t>Misura e riferisci i progressi.</a:t>
              </a:r>
            </a:p>
            <a:p>
              <a:pPr algn="ctr"/>
              <a:r>
                <a:rPr lang="it-IT" sz="1400" dirty="0"/>
                <a:t>Mantieni il lavoro allineato alla strategia.</a:t>
              </a:r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01BAF1E3-90CB-45F2-A17B-902D4A649D7F}"/>
              </a:ext>
            </a:extLst>
          </p:cNvPr>
          <p:cNvGrpSpPr/>
          <p:nvPr/>
        </p:nvGrpSpPr>
        <p:grpSpPr>
          <a:xfrm>
            <a:off x="4260688" y="1712621"/>
            <a:ext cx="3679201" cy="2587778"/>
            <a:chOff x="340538" y="1413856"/>
            <a:chExt cx="3679201" cy="2587778"/>
          </a:xfrm>
        </p:grpSpPr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67A244EC-A96C-498D-9E8F-D33564D72356}"/>
                </a:ext>
              </a:extLst>
            </p:cNvPr>
            <p:cNvSpPr/>
            <p:nvPr/>
          </p:nvSpPr>
          <p:spPr>
            <a:xfrm>
              <a:off x="340538" y="1413856"/>
              <a:ext cx="3679201" cy="2587778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  <a:latin typeface="Adobe Clean SemiLight" panose="020B0403020404020204" pitchFamily="34" charset="0"/>
              </a:endParaRPr>
            </a:p>
          </p:txBody>
        </p:sp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2239A458-8737-47D2-9B7E-2D7F8CD0DA91}"/>
                </a:ext>
              </a:extLst>
            </p:cNvPr>
            <p:cNvGrpSpPr/>
            <p:nvPr/>
          </p:nvGrpSpPr>
          <p:grpSpPr>
            <a:xfrm>
              <a:off x="444487" y="1515316"/>
              <a:ext cx="3471302" cy="403039"/>
              <a:chOff x="4000500" y="1895754"/>
              <a:chExt cx="1000125" cy="2664807"/>
            </a:xfrm>
          </p:grpSpPr>
          <p:sp>
            <p:nvSpPr>
              <p:cNvPr id="98" name="Rectangle: Rounded Corners 97">
                <a:extLst>
                  <a:ext uri="{FF2B5EF4-FFF2-40B4-BE49-F238E27FC236}">
                    <a16:creationId xmlns:a16="http://schemas.microsoft.com/office/drawing/2014/main" id="{06B55D9D-9BEF-4E01-AAA7-F5C9131E1542}"/>
                  </a:ext>
                </a:extLst>
              </p:cNvPr>
              <p:cNvSpPr/>
              <p:nvPr/>
            </p:nvSpPr>
            <p:spPr>
              <a:xfrm>
                <a:off x="4000500" y="1895754"/>
                <a:ext cx="1000125" cy="2664807"/>
              </a:xfrm>
              <a:prstGeom prst="roundRect">
                <a:avLst>
                  <a:gd name="adj" fmla="val 50000"/>
                </a:avLst>
              </a:prstGeom>
              <a:solidFill>
                <a:srgbClr val="97AEB7"/>
              </a:solidFill>
              <a:ln w="25400" cap="flat" cmpd="sng" algn="ctr">
                <a:noFill/>
                <a:prstDash val="solid"/>
              </a:ln>
              <a:effectLst>
                <a:outerShdw blurRad="50800" dist="38100" dir="2700000" algn="tl" rotWithShape="0">
                  <a:prstClr val="black">
                    <a:alpha val="1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6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dobe Clean ExtraBold"/>
                  <a:ea typeface="+mn-ea"/>
                  <a:cs typeface="+mn-cs"/>
                </a:endParaRPr>
              </a:p>
            </p:txBody>
          </p:sp>
          <p:sp>
            <p:nvSpPr>
              <p:cNvPr id="99" name="Rectangle: Rounded Corners 98">
                <a:extLst>
                  <a:ext uri="{FF2B5EF4-FFF2-40B4-BE49-F238E27FC236}">
                    <a16:creationId xmlns:a16="http://schemas.microsoft.com/office/drawing/2014/main" id="{48E70D28-A8E5-4572-82D3-086719FE9C3B}"/>
                  </a:ext>
                </a:extLst>
              </p:cNvPr>
              <p:cNvSpPr/>
              <p:nvPr/>
            </p:nvSpPr>
            <p:spPr>
              <a:xfrm>
                <a:off x="4000500" y="1895754"/>
                <a:ext cx="1000125" cy="2664807"/>
              </a:xfrm>
              <a:prstGeom prst="roundRect">
                <a:avLst>
                  <a:gd name="adj" fmla="val 50000"/>
                </a:avLst>
              </a:prstGeom>
              <a:solidFill>
                <a:srgbClr val="F4F6F8">
                  <a:alpha val="10000"/>
                </a:srgbClr>
              </a:solidFill>
              <a:ln w="25400" cap="flat" cmpd="sng" algn="ctr">
                <a:noFill/>
                <a:prstDash val="solid"/>
              </a:ln>
              <a:effectLst>
                <a:outerShdw blurRad="50800" dist="38100" dir="2700000" algn="tl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52400" h="50800" prst="softRound"/>
              </a:sp3d>
            </p:spPr>
            <p:txBody>
              <a:bodyPr rtlCol="0" anchor="ctr"/>
              <a:lstStyle/>
              <a:p>
                <a:pPr algn="ctr"/>
                <a:r>
                  <a:rPr lang="it-IT" sz="1600">
                    <a:solidFill>
                      <a:srgbClr val="FFFFFF"/>
                    </a:solidFill>
                    <a:latin typeface="Adobe Clean ExtraBold"/>
                  </a:rPr>
                  <a:t>Caratteristiche di Workfront</a:t>
                </a:r>
              </a:p>
            </p:txBody>
          </p:sp>
        </p:grp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5758D4FC-F6CB-496E-93D0-F78FBF61B60B}"/>
                </a:ext>
              </a:extLst>
            </p:cNvPr>
            <p:cNvSpPr txBox="1"/>
            <p:nvPr/>
          </p:nvSpPr>
          <p:spPr>
            <a:xfrm>
              <a:off x="486414" y="2600219"/>
              <a:ext cx="3387448" cy="9541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it-IT" sz="1400" dirty="0"/>
                <a:t>Con Workfront, la gestione del lavoro aziendale può aiutare i reparti della tua azienda a pianificare, prevedere, collaborare, evolvere e consegnare il loro lavoro migliore.</a:t>
              </a:r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4BC95BFF-F267-4EC4-96F8-6117D0FFB8B9}"/>
              </a:ext>
            </a:extLst>
          </p:cNvPr>
          <p:cNvGrpSpPr/>
          <p:nvPr/>
        </p:nvGrpSpPr>
        <p:grpSpPr>
          <a:xfrm>
            <a:off x="8180839" y="1712621"/>
            <a:ext cx="3679201" cy="2587778"/>
            <a:chOff x="340538" y="1413856"/>
            <a:chExt cx="3679201" cy="2522762"/>
          </a:xfrm>
        </p:grpSpPr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99C97480-2C85-4802-AEFB-81CC556DC015}"/>
                </a:ext>
              </a:extLst>
            </p:cNvPr>
            <p:cNvSpPr/>
            <p:nvPr/>
          </p:nvSpPr>
          <p:spPr>
            <a:xfrm>
              <a:off x="340538" y="1413856"/>
              <a:ext cx="3679201" cy="2522762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  <a:latin typeface="Adobe Clean SemiLight" panose="020B0403020404020204" pitchFamily="34" charset="0"/>
              </a:endParaRPr>
            </a:p>
          </p:txBody>
        </p:sp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id="{40456372-6B66-42E1-82DD-C2DE2072C1A9}"/>
                </a:ext>
              </a:extLst>
            </p:cNvPr>
            <p:cNvGrpSpPr/>
            <p:nvPr/>
          </p:nvGrpSpPr>
          <p:grpSpPr>
            <a:xfrm>
              <a:off x="444487" y="1515316"/>
              <a:ext cx="3471302" cy="403039"/>
              <a:chOff x="4000500" y="1895754"/>
              <a:chExt cx="1000125" cy="2664807"/>
            </a:xfrm>
          </p:grpSpPr>
          <p:sp>
            <p:nvSpPr>
              <p:cNvPr id="117" name="Rectangle: Rounded Corners 116">
                <a:extLst>
                  <a:ext uri="{FF2B5EF4-FFF2-40B4-BE49-F238E27FC236}">
                    <a16:creationId xmlns:a16="http://schemas.microsoft.com/office/drawing/2014/main" id="{66FA479E-8666-4E18-9D69-08CAD8257ED0}"/>
                  </a:ext>
                </a:extLst>
              </p:cNvPr>
              <p:cNvSpPr/>
              <p:nvPr/>
            </p:nvSpPr>
            <p:spPr>
              <a:xfrm>
                <a:off x="4000500" y="1895754"/>
                <a:ext cx="1000125" cy="2664807"/>
              </a:xfrm>
              <a:prstGeom prst="roundRect">
                <a:avLst>
                  <a:gd name="adj" fmla="val 50000"/>
                </a:avLst>
              </a:prstGeom>
              <a:solidFill>
                <a:srgbClr val="97AEB7"/>
              </a:solidFill>
              <a:ln w="25400" cap="flat" cmpd="sng" algn="ctr">
                <a:noFill/>
                <a:prstDash val="solid"/>
              </a:ln>
              <a:effectLst>
                <a:outerShdw blurRad="50800" dist="38100" dir="2700000" algn="tl" rotWithShape="0">
                  <a:prstClr val="black">
                    <a:alpha val="1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6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dobe Clean ExtraBold"/>
                  <a:ea typeface="+mn-ea"/>
                  <a:cs typeface="+mn-cs"/>
                </a:endParaRPr>
              </a:p>
            </p:txBody>
          </p:sp>
          <p:sp>
            <p:nvSpPr>
              <p:cNvPr id="118" name="Rectangle: Rounded Corners 117">
                <a:extLst>
                  <a:ext uri="{FF2B5EF4-FFF2-40B4-BE49-F238E27FC236}">
                    <a16:creationId xmlns:a16="http://schemas.microsoft.com/office/drawing/2014/main" id="{3DDB6489-A6EF-4F60-978F-4866AA06314D}"/>
                  </a:ext>
                </a:extLst>
              </p:cNvPr>
              <p:cNvSpPr/>
              <p:nvPr/>
            </p:nvSpPr>
            <p:spPr>
              <a:xfrm>
                <a:off x="4000500" y="1895754"/>
                <a:ext cx="1000125" cy="2664807"/>
              </a:xfrm>
              <a:prstGeom prst="roundRect">
                <a:avLst>
                  <a:gd name="adj" fmla="val 50000"/>
                </a:avLst>
              </a:prstGeom>
              <a:solidFill>
                <a:srgbClr val="F4F6F8">
                  <a:alpha val="10000"/>
                </a:srgbClr>
              </a:solidFill>
              <a:ln w="25400" cap="flat" cmpd="sng" algn="ctr">
                <a:noFill/>
                <a:prstDash val="solid"/>
              </a:ln>
              <a:effectLst>
                <a:outerShdw blurRad="50800" dist="38100" dir="2700000" algn="tl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52400" h="50800" prst="softRound"/>
              </a:sp3d>
            </p:spPr>
            <p:txBody>
              <a:bodyPr rtlCol="0" anchor="ctr"/>
              <a:lstStyle/>
              <a:p>
                <a:pPr algn="ctr"/>
                <a:r>
                  <a:rPr lang="it-IT" sz="1600">
                    <a:solidFill>
                      <a:srgbClr val="FFFFFF"/>
                    </a:solidFill>
                    <a:latin typeface="Adobe Clean ExtraBold"/>
                  </a:rPr>
                  <a:t>Gestione aziendale</a:t>
                </a:r>
              </a:p>
            </p:txBody>
          </p:sp>
        </p:grp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725886AD-1AB2-4BE0-9607-06399DD76547}"/>
                </a:ext>
              </a:extLst>
            </p:cNvPr>
            <p:cNvSpPr txBox="1"/>
            <p:nvPr/>
          </p:nvSpPr>
          <p:spPr>
            <a:xfrm>
              <a:off x="486414" y="2558274"/>
              <a:ext cx="3387448" cy="116955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it-IT" sz="1400" dirty="0"/>
                <a:t>Workfront fornisce ai team di marketing </a:t>
              </a:r>
              <a:br>
                <a:rPr lang="it-IT" sz="1400" dirty="0"/>
              </a:br>
              <a:r>
                <a:rPr lang="it-IT" sz="1400" dirty="0"/>
                <a:t>e creativi che usano i prodotti Adobe </a:t>
              </a:r>
              <a:br>
                <a:rPr lang="it-IT" sz="1400" dirty="0"/>
              </a:br>
              <a:r>
                <a:rPr lang="it-IT" sz="1400" dirty="0"/>
                <a:t>una piattaforma aziendale per la gestione moderna del lavoro, aumentando </a:t>
              </a:r>
              <a:br>
                <a:rPr lang="it-IT" sz="1400" dirty="0"/>
              </a:br>
              <a:r>
                <a:rPr lang="it-IT" sz="1400" dirty="0"/>
                <a:t>la produttività complessiva dell'azienda.</a:t>
              </a:r>
            </a:p>
          </p:txBody>
        </p:sp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F77A311C-32EA-43A3-B86F-45E4ECCCB384}"/>
              </a:ext>
            </a:extLst>
          </p:cNvPr>
          <p:cNvGrpSpPr/>
          <p:nvPr/>
        </p:nvGrpSpPr>
        <p:grpSpPr>
          <a:xfrm>
            <a:off x="340538" y="4602210"/>
            <a:ext cx="2604241" cy="403039"/>
            <a:chOff x="4000500" y="1895754"/>
            <a:chExt cx="1000125" cy="2664807"/>
          </a:xfrm>
        </p:grpSpPr>
        <p:sp>
          <p:nvSpPr>
            <p:cNvPr id="127" name="Rectangle: Rounded Corners 126">
              <a:extLst>
                <a:ext uri="{FF2B5EF4-FFF2-40B4-BE49-F238E27FC236}">
                  <a16:creationId xmlns:a16="http://schemas.microsoft.com/office/drawing/2014/main" id="{4685A9F1-EEBA-40E2-9BCC-8A3637EC52A7}"/>
                </a:ext>
              </a:extLst>
            </p:cNvPr>
            <p:cNvSpPr/>
            <p:nvPr/>
          </p:nvSpPr>
          <p:spPr>
            <a:xfrm>
              <a:off x="4000500" y="1895754"/>
              <a:ext cx="1000125" cy="2664807"/>
            </a:xfrm>
            <a:prstGeom prst="roundRect">
              <a:avLst>
                <a:gd name="adj" fmla="val 50000"/>
              </a:avLst>
            </a:prstGeom>
            <a:solidFill>
              <a:srgbClr val="308FFF"/>
            </a:solidFill>
            <a:ln w="25400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GB" sz="14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28" name="Rectangle: Rounded Corners 127">
              <a:extLst>
                <a:ext uri="{FF2B5EF4-FFF2-40B4-BE49-F238E27FC236}">
                  <a16:creationId xmlns:a16="http://schemas.microsoft.com/office/drawing/2014/main" id="{E4FD9A04-6966-43C0-94D7-FBEB9B207722}"/>
                </a:ext>
              </a:extLst>
            </p:cNvPr>
            <p:cNvSpPr/>
            <p:nvPr/>
          </p:nvSpPr>
          <p:spPr>
            <a:xfrm>
              <a:off x="4000500" y="1895754"/>
              <a:ext cx="1000125" cy="2664807"/>
            </a:xfrm>
            <a:prstGeom prst="roundRect">
              <a:avLst>
                <a:gd name="adj" fmla="val 50000"/>
              </a:avLst>
            </a:prstGeom>
            <a:solidFill>
              <a:srgbClr val="F4F6F8">
                <a:alpha val="10000"/>
              </a:srgbClr>
            </a:solidFill>
            <a:ln w="25400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txBody>
            <a:bodyPr lIns="91440" tIns="45720" rIns="91440" bIns="45720" rtlCol="0" anchor="ctr"/>
            <a:lstStyle/>
            <a:p>
              <a:pPr marL="0" marR="0" indent="0" algn="ctr">
                <a:lnSpc>
                  <a:spcPct val="119000"/>
                </a:lnSpc>
                <a:spcBef>
                  <a:spcPts val="300"/>
                </a:spcBef>
                <a:spcAft>
                  <a:spcPts val="600"/>
                </a:spcAft>
              </a:pPr>
              <a:r>
                <a:rPr lang="it-IT" sz="1400" u="sng">
                  <a:ln>
                    <a:noFill/>
                  </a:ln>
                  <a:solidFill>
                    <a:schemeClr val="bg1"/>
                  </a:solidFill>
                  <a:latin typeface="+mj-lt"/>
                  <a:hlinkClick r:id="rId2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Guida all'implementazione</a:t>
              </a:r>
            </a:p>
          </p:txBody>
        </p:sp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78E07B98-17D1-41C8-A5B1-2B64B8065EDE}"/>
              </a:ext>
            </a:extLst>
          </p:cNvPr>
          <p:cNvGrpSpPr/>
          <p:nvPr/>
        </p:nvGrpSpPr>
        <p:grpSpPr>
          <a:xfrm>
            <a:off x="6327708" y="4602210"/>
            <a:ext cx="2604241" cy="403039"/>
            <a:chOff x="4000500" y="1895754"/>
            <a:chExt cx="1000125" cy="2664807"/>
          </a:xfrm>
        </p:grpSpPr>
        <p:sp>
          <p:nvSpPr>
            <p:cNvPr id="132" name="Rectangle: Rounded Corners 131">
              <a:extLst>
                <a:ext uri="{FF2B5EF4-FFF2-40B4-BE49-F238E27FC236}">
                  <a16:creationId xmlns:a16="http://schemas.microsoft.com/office/drawing/2014/main" id="{1A493B1E-C39F-474A-812D-9F705C81A393}"/>
                </a:ext>
              </a:extLst>
            </p:cNvPr>
            <p:cNvSpPr/>
            <p:nvPr/>
          </p:nvSpPr>
          <p:spPr>
            <a:xfrm>
              <a:off x="4000500" y="1895754"/>
              <a:ext cx="1000125" cy="2664807"/>
            </a:xfrm>
            <a:prstGeom prst="roundRect">
              <a:avLst>
                <a:gd name="adj" fmla="val 50000"/>
              </a:avLst>
            </a:prstGeom>
            <a:solidFill>
              <a:srgbClr val="308FFF"/>
            </a:solidFill>
            <a:ln w="25400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GB" sz="14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33" name="Rectangle: Rounded Corners 132">
              <a:extLst>
                <a:ext uri="{FF2B5EF4-FFF2-40B4-BE49-F238E27FC236}">
                  <a16:creationId xmlns:a16="http://schemas.microsoft.com/office/drawing/2014/main" id="{0D06E3F8-56BD-453E-93F6-A5DD38236AB6}"/>
                </a:ext>
              </a:extLst>
            </p:cNvPr>
            <p:cNvSpPr/>
            <p:nvPr/>
          </p:nvSpPr>
          <p:spPr>
            <a:xfrm>
              <a:off x="4000500" y="1895754"/>
              <a:ext cx="1000125" cy="2664807"/>
            </a:xfrm>
            <a:prstGeom prst="roundRect">
              <a:avLst>
                <a:gd name="adj" fmla="val 50000"/>
              </a:avLst>
            </a:prstGeom>
            <a:solidFill>
              <a:srgbClr val="F4F6F8">
                <a:alpha val="10000"/>
              </a:srgbClr>
            </a:solidFill>
            <a:ln w="25400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txBody>
            <a:bodyPr lIns="91440" tIns="45720" rIns="91440" bIns="45720" rtlCol="0" anchor="ctr"/>
            <a:lstStyle/>
            <a:p>
              <a:pPr marL="0" marR="0" indent="0" algn="ctr">
                <a:lnSpc>
                  <a:spcPct val="119000"/>
                </a:lnSpc>
                <a:spcBef>
                  <a:spcPts val="300"/>
                </a:spcBef>
                <a:spcAft>
                  <a:spcPts val="600"/>
                </a:spcAft>
              </a:pPr>
              <a:r>
                <a:rPr lang="it-IT" sz="1400" u="sng">
                  <a:ln>
                    <a:noFill/>
                  </a:ln>
                  <a:solidFill>
                    <a:schemeClr val="bg1"/>
                  </a:solidFill>
                  <a:latin typeface="+mj-lt"/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Come iniziare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A1F10E1-7E66-4CB4-9A10-2EBB89A313E3}"/>
              </a:ext>
            </a:extLst>
          </p:cNvPr>
          <p:cNvGrpSpPr/>
          <p:nvPr/>
        </p:nvGrpSpPr>
        <p:grpSpPr>
          <a:xfrm>
            <a:off x="3355173" y="4602210"/>
            <a:ext cx="2604241" cy="403039"/>
            <a:chOff x="4000500" y="1895754"/>
            <a:chExt cx="1000125" cy="2664807"/>
          </a:xfrm>
        </p:grpSpPr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541A2E9A-5DEE-44E7-B976-C119188CCD7F}"/>
                </a:ext>
              </a:extLst>
            </p:cNvPr>
            <p:cNvSpPr/>
            <p:nvPr/>
          </p:nvSpPr>
          <p:spPr>
            <a:xfrm>
              <a:off x="4000500" y="1895754"/>
              <a:ext cx="1000125" cy="2664807"/>
            </a:xfrm>
            <a:prstGeom prst="roundRect">
              <a:avLst>
                <a:gd name="adj" fmla="val 50000"/>
              </a:avLst>
            </a:prstGeom>
            <a:solidFill>
              <a:srgbClr val="308FFF"/>
            </a:solidFill>
            <a:ln w="25400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GB" sz="14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3E66BB3D-96D1-40CA-B0F7-8ACF46B521C3}"/>
                </a:ext>
              </a:extLst>
            </p:cNvPr>
            <p:cNvSpPr/>
            <p:nvPr/>
          </p:nvSpPr>
          <p:spPr>
            <a:xfrm>
              <a:off x="4000500" y="1895754"/>
              <a:ext cx="1000125" cy="2664807"/>
            </a:xfrm>
            <a:prstGeom prst="roundRect">
              <a:avLst>
                <a:gd name="adj" fmla="val 50000"/>
              </a:avLst>
            </a:prstGeom>
            <a:solidFill>
              <a:srgbClr val="F4F6F8">
                <a:alpha val="10000"/>
              </a:srgbClr>
            </a:solidFill>
            <a:ln w="25400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txBody>
            <a:bodyPr lIns="91440" tIns="45720" rIns="91440" bIns="45720" rtlCol="0" anchor="ctr"/>
            <a:lstStyle/>
            <a:p>
              <a:pPr marL="0" marR="0" indent="0" algn="ctr">
                <a:lnSpc>
                  <a:spcPct val="119000"/>
                </a:lnSpc>
                <a:spcBef>
                  <a:spcPts val="300"/>
                </a:spcBef>
                <a:spcAft>
                  <a:spcPts val="600"/>
                </a:spcAft>
              </a:pPr>
              <a:r>
                <a:rPr lang="it-IT" sz="1400" u="sng">
                  <a:ln>
                    <a:noFill/>
                  </a:ln>
                  <a:solidFill>
                    <a:schemeClr val="bg1"/>
                  </a:solidFill>
                  <a:latin typeface="+mj-lt"/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Community di Workfront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B09B9CBC-D973-4692-B686-E5E0E4C329BC}"/>
              </a:ext>
            </a:extLst>
          </p:cNvPr>
          <p:cNvGrpSpPr/>
          <p:nvPr/>
        </p:nvGrpSpPr>
        <p:grpSpPr>
          <a:xfrm>
            <a:off x="340537" y="5307060"/>
            <a:ext cx="2604241" cy="403039"/>
            <a:chOff x="4000500" y="1895754"/>
            <a:chExt cx="1000125" cy="2664807"/>
          </a:xfrm>
        </p:grpSpPr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FD887289-B010-48E5-A631-38A6154DB138}"/>
                </a:ext>
              </a:extLst>
            </p:cNvPr>
            <p:cNvSpPr/>
            <p:nvPr/>
          </p:nvSpPr>
          <p:spPr>
            <a:xfrm>
              <a:off x="4000500" y="1895754"/>
              <a:ext cx="1000125" cy="2664807"/>
            </a:xfrm>
            <a:prstGeom prst="roundRect">
              <a:avLst>
                <a:gd name="adj" fmla="val 50000"/>
              </a:avLst>
            </a:prstGeom>
            <a:solidFill>
              <a:srgbClr val="308FFF"/>
            </a:solidFill>
            <a:ln w="25400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GB" sz="14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6254F6D9-F5E5-4688-907E-DB0C1865A23C}"/>
                </a:ext>
              </a:extLst>
            </p:cNvPr>
            <p:cNvSpPr/>
            <p:nvPr/>
          </p:nvSpPr>
          <p:spPr>
            <a:xfrm>
              <a:off x="4000500" y="1895754"/>
              <a:ext cx="1000125" cy="2664807"/>
            </a:xfrm>
            <a:prstGeom prst="roundRect">
              <a:avLst>
                <a:gd name="adj" fmla="val 50000"/>
              </a:avLst>
            </a:prstGeom>
            <a:solidFill>
              <a:srgbClr val="F4F6F8">
                <a:alpha val="10000"/>
              </a:srgbClr>
            </a:solidFill>
            <a:ln w="25400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txBody>
            <a:bodyPr lIns="91440" tIns="45720" rIns="91440" bIns="45720" rtlCol="0" anchor="ctr"/>
            <a:lstStyle/>
            <a:p>
              <a:pPr marL="0" marR="0" indent="0" algn="ctr">
                <a:lnSpc>
                  <a:spcPct val="119000"/>
                </a:lnSpc>
                <a:spcBef>
                  <a:spcPts val="300"/>
                </a:spcBef>
                <a:spcAft>
                  <a:spcPts val="600"/>
                </a:spcAft>
              </a:pPr>
              <a:r>
                <a:rPr lang="it-IT" sz="1400" u="sng">
                  <a:ln>
                    <a:noFill/>
                  </a:ln>
                  <a:solidFill>
                    <a:schemeClr val="bg1"/>
                  </a:solidFill>
                  <a:latin typeface="+mj-lt"/>
                  <a:hlinkClick r:id="rId5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Workfront Exchange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E0C8845-F648-43CB-B48E-7053BF07257C}"/>
              </a:ext>
            </a:extLst>
          </p:cNvPr>
          <p:cNvGrpSpPr/>
          <p:nvPr/>
        </p:nvGrpSpPr>
        <p:grpSpPr>
          <a:xfrm>
            <a:off x="3355172" y="5307060"/>
            <a:ext cx="2604241" cy="403039"/>
            <a:chOff x="4000500" y="1895754"/>
            <a:chExt cx="1000125" cy="2664807"/>
          </a:xfrm>
        </p:grpSpPr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9890A5D2-E612-4291-B014-E9BC406E58FD}"/>
                </a:ext>
              </a:extLst>
            </p:cNvPr>
            <p:cNvSpPr/>
            <p:nvPr/>
          </p:nvSpPr>
          <p:spPr>
            <a:xfrm>
              <a:off x="4000500" y="1895754"/>
              <a:ext cx="1000125" cy="2664807"/>
            </a:xfrm>
            <a:prstGeom prst="roundRect">
              <a:avLst>
                <a:gd name="adj" fmla="val 50000"/>
              </a:avLst>
            </a:prstGeom>
            <a:solidFill>
              <a:srgbClr val="308FFF"/>
            </a:solidFill>
            <a:ln w="25400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14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GB" sz="14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96FFF614-F64A-4BD0-8127-0B5FD18E9F4E}"/>
                </a:ext>
              </a:extLst>
            </p:cNvPr>
            <p:cNvSpPr/>
            <p:nvPr/>
          </p:nvSpPr>
          <p:spPr>
            <a:xfrm>
              <a:off x="4000500" y="1895754"/>
              <a:ext cx="1000125" cy="2664807"/>
            </a:xfrm>
            <a:prstGeom prst="roundRect">
              <a:avLst>
                <a:gd name="adj" fmla="val 50000"/>
              </a:avLst>
            </a:prstGeom>
            <a:solidFill>
              <a:srgbClr val="F4F6F8">
                <a:alpha val="10000"/>
              </a:srgbClr>
            </a:solidFill>
            <a:ln w="25400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txBody>
            <a:bodyPr lIns="91440" tIns="45720" rIns="91440" bIns="45720" rtlCol="0" anchor="ctr"/>
            <a:lstStyle/>
            <a:p>
              <a:pPr marL="0" marR="0" indent="0" algn="ctr">
                <a:lnSpc>
                  <a:spcPts val="1400"/>
                </a:lnSpc>
                <a:spcBef>
                  <a:spcPts val="300"/>
                </a:spcBef>
                <a:spcAft>
                  <a:spcPts val="600"/>
                </a:spcAft>
              </a:pPr>
              <a:r>
                <a:rPr lang="it-IT" sz="1400" u="sng" dirty="0">
                  <a:ln>
                    <a:noFill/>
                  </a:ln>
                  <a:solidFill>
                    <a:schemeClr val="bg1"/>
                  </a:solidFill>
                  <a:latin typeface="+mj-lt"/>
                  <a:hlinkClick r:id="rId6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Documentazione su Workfront</a:t>
              </a:r>
            </a:p>
          </p:txBody>
        </p:sp>
      </p:grpSp>
      <p:pic>
        <p:nvPicPr>
          <p:cNvPr id="41" name="Graphic 40" descr="Group brainstorm outline">
            <a:extLst>
              <a:ext uri="{FF2B5EF4-FFF2-40B4-BE49-F238E27FC236}">
                <a16:creationId xmlns:a16="http://schemas.microsoft.com/office/drawing/2014/main" id="{B5D10834-1D88-492F-9ED9-EB01A42BFC5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5852444" y="2384327"/>
            <a:ext cx="429833" cy="429833"/>
          </a:xfrm>
          <a:prstGeom prst="rect">
            <a:avLst/>
          </a:prstGeom>
        </p:spPr>
      </p:pic>
      <p:pic>
        <p:nvPicPr>
          <p:cNvPr id="9" name="Graphic 8" descr="Internet outline">
            <a:extLst>
              <a:ext uri="{FF2B5EF4-FFF2-40B4-BE49-F238E27FC236}">
                <a16:creationId xmlns:a16="http://schemas.microsoft.com/office/drawing/2014/main" id="{48861466-D815-466B-B1A9-BD03508EF13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1944608" y="2364788"/>
            <a:ext cx="468910" cy="468910"/>
          </a:xfrm>
          <a:prstGeom prst="rect">
            <a:avLst/>
          </a:prstGeom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4435DA1D-14F1-4883-9453-F185EA3428CA}"/>
              </a:ext>
            </a:extLst>
          </p:cNvPr>
          <p:cNvGrpSpPr/>
          <p:nvPr/>
        </p:nvGrpSpPr>
        <p:grpSpPr>
          <a:xfrm>
            <a:off x="6327707" y="5307059"/>
            <a:ext cx="2604241" cy="403039"/>
            <a:chOff x="4000500" y="1895754"/>
            <a:chExt cx="1000125" cy="2664807"/>
          </a:xfrm>
        </p:grpSpPr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C0E1B83B-64BC-4EE9-9A2F-2A17B75C01A4}"/>
                </a:ext>
              </a:extLst>
            </p:cNvPr>
            <p:cNvSpPr/>
            <p:nvPr/>
          </p:nvSpPr>
          <p:spPr>
            <a:xfrm>
              <a:off x="4000500" y="1895754"/>
              <a:ext cx="1000125" cy="2664807"/>
            </a:xfrm>
            <a:prstGeom prst="roundRect">
              <a:avLst>
                <a:gd name="adj" fmla="val 50000"/>
              </a:avLst>
            </a:prstGeom>
            <a:solidFill>
              <a:srgbClr val="308FFF"/>
            </a:solidFill>
            <a:ln w="25400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14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GB" sz="14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BB2469C0-A63E-4C51-BBBB-062DB22D5687}"/>
                </a:ext>
              </a:extLst>
            </p:cNvPr>
            <p:cNvSpPr/>
            <p:nvPr/>
          </p:nvSpPr>
          <p:spPr>
            <a:xfrm>
              <a:off x="4000500" y="1895754"/>
              <a:ext cx="1000125" cy="2664807"/>
            </a:xfrm>
            <a:prstGeom prst="roundRect">
              <a:avLst>
                <a:gd name="adj" fmla="val 50000"/>
              </a:avLst>
            </a:prstGeom>
            <a:solidFill>
              <a:srgbClr val="F4F6F8">
                <a:alpha val="10000"/>
              </a:srgbClr>
            </a:solidFill>
            <a:ln w="25400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txBody>
            <a:bodyPr lIns="91440" tIns="45720" rIns="91440" bIns="45720" rtlCol="0" anchor="ctr"/>
            <a:lstStyle/>
            <a:p>
              <a:pPr marL="0" marR="0" indent="0" algn="ctr">
                <a:lnSpc>
                  <a:spcPts val="1400"/>
                </a:lnSpc>
                <a:spcBef>
                  <a:spcPts val="300"/>
                </a:spcBef>
                <a:spcAft>
                  <a:spcPts val="600"/>
                </a:spcAft>
              </a:pPr>
              <a:r>
                <a:rPr lang="it-IT" sz="1400" u="sng" dirty="0">
                  <a:ln>
                    <a:noFill/>
                  </a:ln>
                  <a:solidFill>
                    <a:schemeClr val="bg1"/>
                  </a:solidFill>
                  <a:latin typeface="+mj-lt"/>
                  <a:hlinkClick r:id="rId11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Portale di supporto </a:t>
              </a:r>
              <a:br>
                <a:rPr lang="it-IT" sz="1400" u="sng" dirty="0">
                  <a:ln>
                    <a:noFill/>
                  </a:ln>
                  <a:solidFill>
                    <a:schemeClr val="bg1"/>
                  </a:solidFill>
                  <a:latin typeface="+mj-lt"/>
                  <a:hlinkClick r:id="rId11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</a:br>
              <a:r>
                <a:rPr lang="it-IT" sz="1400" u="sng" dirty="0">
                  <a:ln>
                    <a:noFill/>
                  </a:ln>
                  <a:solidFill>
                    <a:schemeClr val="bg1"/>
                  </a:solidFill>
                  <a:latin typeface="+mj-lt"/>
                  <a:hlinkClick r:id="rId11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di Workfront</a:t>
              </a:r>
            </a:p>
          </p:txBody>
        </p:sp>
      </p:grpSp>
      <p:pic>
        <p:nvPicPr>
          <p:cNvPr id="45" name="Graphic 44" descr="Cloud Computing outline">
            <a:extLst>
              <a:ext uri="{FF2B5EF4-FFF2-40B4-BE49-F238E27FC236}">
                <a16:creationId xmlns:a16="http://schemas.microsoft.com/office/drawing/2014/main" id="{5EE39601-7E26-4215-8A97-EDA579BA17F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9905725" y="2364788"/>
            <a:ext cx="429833" cy="429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7513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069DB-D556-4408-9A33-202C625C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312661"/>
            <a:ext cx="11512930" cy="646189"/>
          </a:xfrm>
        </p:spPr>
        <p:txBody>
          <a:bodyPr/>
          <a:lstStyle/>
          <a:p>
            <a:r>
              <a:rPr lang="it-IT" dirty="0">
                <a:latin typeface="+mj-lt"/>
              </a:rPr>
              <a:t>Adobe Ad Cloud:</a:t>
            </a:r>
            <a:r>
              <a:rPr lang="it-IT" dirty="0">
                <a:solidFill>
                  <a:schemeClr val="tx1"/>
                </a:solidFill>
                <a:latin typeface="+mj-lt"/>
              </a:rPr>
              <a:t> ti aiuta a prevedere il miglior mix di ricerca, display </a:t>
            </a:r>
            <a:br>
              <a:rPr lang="it-IT" dirty="0">
                <a:solidFill>
                  <a:schemeClr val="tx1"/>
                </a:solidFill>
                <a:latin typeface="+mj-lt"/>
              </a:rPr>
            </a:br>
            <a:r>
              <a:rPr lang="it-IT" dirty="0">
                <a:solidFill>
                  <a:schemeClr val="tx1"/>
                </a:solidFill>
                <a:latin typeface="+mj-lt"/>
              </a:rPr>
              <a:t>e annunci dinamici in base al tuo budget. Automatizza anche l'esecuzione del tuo piano media.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082E0C3-68B5-43FF-93F8-8A9BF085D682}"/>
              </a:ext>
            </a:extLst>
          </p:cNvPr>
          <p:cNvGrpSpPr/>
          <p:nvPr/>
        </p:nvGrpSpPr>
        <p:grpSpPr>
          <a:xfrm>
            <a:off x="340538" y="1712621"/>
            <a:ext cx="3679201" cy="2270904"/>
            <a:chOff x="340538" y="1413856"/>
            <a:chExt cx="3679201" cy="2270904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72CD397-1CC0-43C2-B66B-C87B4DC3D5C1}"/>
                </a:ext>
              </a:extLst>
            </p:cNvPr>
            <p:cNvSpPr/>
            <p:nvPr/>
          </p:nvSpPr>
          <p:spPr>
            <a:xfrm>
              <a:off x="340538" y="1413856"/>
              <a:ext cx="3679201" cy="2270904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  <a:latin typeface="Adobe Clean SemiLight" panose="020B0403020404020204" pitchFamily="34" charset="0"/>
              </a:endParaRP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C0E44011-39AC-4EE8-B03B-D13E72633BBF}"/>
                </a:ext>
              </a:extLst>
            </p:cNvPr>
            <p:cNvGrpSpPr/>
            <p:nvPr/>
          </p:nvGrpSpPr>
          <p:grpSpPr>
            <a:xfrm>
              <a:off x="444487" y="1515316"/>
              <a:ext cx="3471302" cy="403039"/>
              <a:chOff x="4000500" y="1895754"/>
              <a:chExt cx="1000125" cy="2664807"/>
            </a:xfrm>
          </p:grpSpPr>
          <p:sp>
            <p:nvSpPr>
              <p:cNvPr id="24" name="Rectangle: Rounded Corners 23">
                <a:extLst>
                  <a:ext uri="{FF2B5EF4-FFF2-40B4-BE49-F238E27FC236}">
                    <a16:creationId xmlns:a16="http://schemas.microsoft.com/office/drawing/2014/main" id="{17F24E29-E22B-46E1-B403-A6598D19C24F}"/>
                  </a:ext>
                </a:extLst>
              </p:cNvPr>
              <p:cNvSpPr/>
              <p:nvPr/>
            </p:nvSpPr>
            <p:spPr>
              <a:xfrm>
                <a:off x="4000500" y="1895754"/>
                <a:ext cx="1000125" cy="2664807"/>
              </a:xfrm>
              <a:prstGeom prst="roundRect">
                <a:avLst>
                  <a:gd name="adj" fmla="val 50000"/>
                </a:avLst>
              </a:prstGeom>
              <a:solidFill>
                <a:srgbClr val="97AEB7"/>
              </a:solidFill>
              <a:ln w="25400" cap="flat" cmpd="sng" algn="ctr">
                <a:noFill/>
                <a:prstDash val="solid"/>
              </a:ln>
              <a:effectLst>
                <a:outerShdw blurRad="50800" dist="38100" dir="2700000" algn="tl" rotWithShape="0">
                  <a:prstClr val="black">
                    <a:alpha val="1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6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dobe Clean ExtraBold"/>
                  <a:ea typeface="+mn-ea"/>
                  <a:cs typeface="+mn-cs"/>
                </a:endParaRPr>
              </a:p>
            </p:txBody>
          </p:sp>
          <p:sp>
            <p:nvSpPr>
              <p:cNvPr id="25" name="Rectangle: Rounded Corners 24">
                <a:extLst>
                  <a:ext uri="{FF2B5EF4-FFF2-40B4-BE49-F238E27FC236}">
                    <a16:creationId xmlns:a16="http://schemas.microsoft.com/office/drawing/2014/main" id="{4431D5F3-57ED-4FDD-91A4-5C73486E4B12}"/>
                  </a:ext>
                </a:extLst>
              </p:cNvPr>
              <p:cNvSpPr/>
              <p:nvPr/>
            </p:nvSpPr>
            <p:spPr>
              <a:xfrm>
                <a:off x="4000500" y="1895754"/>
                <a:ext cx="1000125" cy="2664807"/>
              </a:xfrm>
              <a:prstGeom prst="roundRect">
                <a:avLst>
                  <a:gd name="adj" fmla="val 50000"/>
                </a:avLst>
              </a:prstGeom>
              <a:solidFill>
                <a:srgbClr val="F4F6F8">
                  <a:alpha val="10000"/>
                </a:srgbClr>
              </a:solidFill>
              <a:ln w="25400" cap="flat" cmpd="sng" algn="ctr">
                <a:noFill/>
                <a:prstDash val="solid"/>
              </a:ln>
              <a:effectLst>
                <a:outerShdw blurRad="50800" dist="38100" dir="2700000" algn="tl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52400" h="50800" prst="softRound"/>
              </a:sp3d>
            </p:spPr>
            <p:txBody>
              <a:bodyPr rtlCol="0" anchor="ctr"/>
              <a:lstStyle/>
              <a:p>
                <a:pPr algn="ctr"/>
                <a:r>
                  <a:rPr lang="it-IT" sz="1600">
                    <a:solidFill>
                      <a:srgbClr val="FFFFFF"/>
                    </a:solidFill>
                    <a:latin typeface="Adobe Clean ExtraBold"/>
                  </a:rPr>
                  <a:t>Vedere il quadro generale</a:t>
                </a:r>
              </a:p>
            </p:txBody>
          </p:sp>
        </p:grp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8E66B8AE-F73C-4348-A5A9-DC73DC2AB452}"/>
                </a:ext>
              </a:extLst>
            </p:cNvPr>
            <p:cNvSpPr txBox="1"/>
            <p:nvPr/>
          </p:nvSpPr>
          <p:spPr>
            <a:xfrm>
              <a:off x="486414" y="2600219"/>
              <a:ext cx="3387448" cy="9541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it-IT" sz="1400" dirty="0"/>
                <a:t>Ottieni una visione completa delle prestazioni della tua campagna su ricerca, display e social per capire meglio come </a:t>
              </a:r>
              <a:br>
                <a:rPr lang="it-IT" sz="1400" dirty="0"/>
              </a:br>
              <a:r>
                <a:rPr lang="it-IT" sz="1400" dirty="0"/>
                <a:t>i clienti interagiscono con il tuo marchio.</a:t>
              </a:r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01BAF1E3-90CB-45F2-A17B-902D4A649D7F}"/>
              </a:ext>
            </a:extLst>
          </p:cNvPr>
          <p:cNvGrpSpPr/>
          <p:nvPr/>
        </p:nvGrpSpPr>
        <p:grpSpPr>
          <a:xfrm>
            <a:off x="4260688" y="1712621"/>
            <a:ext cx="3679201" cy="2270904"/>
            <a:chOff x="340538" y="1413856"/>
            <a:chExt cx="3679201" cy="2270904"/>
          </a:xfrm>
        </p:grpSpPr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67A244EC-A96C-498D-9E8F-D33564D72356}"/>
                </a:ext>
              </a:extLst>
            </p:cNvPr>
            <p:cNvSpPr/>
            <p:nvPr/>
          </p:nvSpPr>
          <p:spPr>
            <a:xfrm>
              <a:off x="340538" y="1413856"/>
              <a:ext cx="3679201" cy="2270904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  <a:latin typeface="Adobe Clean SemiLight" panose="020B0403020404020204" pitchFamily="34" charset="0"/>
              </a:endParaRPr>
            </a:p>
          </p:txBody>
        </p:sp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2239A458-8737-47D2-9B7E-2D7F8CD0DA91}"/>
                </a:ext>
              </a:extLst>
            </p:cNvPr>
            <p:cNvGrpSpPr/>
            <p:nvPr/>
          </p:nvGrpSpPr>
          <p:grpSpPr>
            <a:xfrm>
              <a:off x="444487" y="1515316"/>
              <a:ext cx="3471302" cy="403039"/>
              <a:chOff x="4000500" y="1895754"/>
              <a:chExt cx="1000125" cy="2664807"/>
            </a:xfrm>
          </p:grpSpPr>
          <p:sp>
            <p:nvSpPr>
              <p:cNvPr id="98" name="Rectangle: Rounded Corners 97">
                <a:extLst>
                  <a:ext uri="{FF2B5EF4-FFF2-40B4-BE49-F238E27FC236}">
                    <a16:creationId xmlns:a16="http://schemas.microsoft.com/office/drawing/2014/main" id="{06B55D9D-9BEF-4E01-AAA7-F5C9131E1542}"/>
                  </a:ext>
                </a:extLst>
              </p:cNvPr>
              <p:cNvSpPr/>
              <p:nvPr/>
            </p:nvSpPr>
            <p:spPr>
              <a:xfrm>
                <a:off x="4000500" y="1895754"/>
                <a:ext cx="1000125" cy="2664807"/>
              </a:xfrm>
              <a:prstGeom prst="roundRect">
                <a:avLst>
                  <a:gd name="adj" fmla="val 50000"/>
                </a:avLst>
              </a:prstGeom>
              <a:solidFill>
                <a:srgbClr val="97AEB7"/>
              </a:solidFill>
              <a:ln w="25400" cap="flat" cmpd="sng" algn="ctr">
                <a:noFill/>
                <a:prstDash val="solid"/>
              </a:ln>
              <a:effectLst>
                <a:outerShdw blurRad="50800" dist="38100" dir="2700000" algn="tl" rotWithShape="0">
                  <a:prstClr val="black">
                    <a:alpha val="1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6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dobe Clean ExtraBold"/>
                  <a:ea typeface="+mn-ea"/>
                  <a:cs typeface="+mn-cs"/>
                </a:endParaRPr>
              </a:p>
            </p:txBody>
          </p:sp>
          <p:sp>
            <p:nvSpPr>
              <p:cNvPr id="99" name="Rectangle: Rounded Corners 98">
                <a:extLst>
                  <a:ext uri="{FF2B5EF4-FFF2-40B4-BE49-F238E27FC236}">
                    <a16:creationId xmlns:a16="http://schemas.microsoft.com/office/drawing/2014/main" id="{48E70D28-A8E5-4572-82D3-086719FE9C3B}"/>
                  </a:ext>
                </a:extLst>
              </p:cNvPr>
              <p:cNvSpPr/>
              <p:nvPr/>
            </p:nvSpPr>
            <p:spPr>
              <a:xfrm>
                <a:off x="4000500" y="1895754"/>
                <a:ext cx="1000125" cy="2664807"/>
              </a:xfrm>
              <a:prstGeom prst="roundRect">
                <a:avLst>
                  <a:gd name="adj" fmla="val 50000"/>
                </a:avLst>
              </a:prstGeom>
              <a:solidFill>
                <a:srgbClr val="F4F6F8">
                  <a:alpha val="10000"/>
                </a:srgbClr>
              </a:solidFill>
              <a:ln w="25400" cap="flat" cmpd="sng" algn="ctr">
                <a:noFill/>
                <a:prstDash val="solid"/>
              </a:ln>
              <a:effectLst>
                <a:outerShdw blurRad="50800" dist="38100" dir="2700000" algn="tl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52400" h="50800" prst="softRound"/>
              </a:sp3d>
            </p:spPr>
            <p:txBody>
              <a:bodyPr rtlCol="0" anchor="ctr"/>
              <a:lstStyle/>
              <a:p>
                <a:pPr algn="ctr"/>
                <a:r>
                  <a:rPr lang="it-IT" sz="1600">
                    <a:solidFill>
                      <a:srgbClr val="FFFFFF"/>
                    </a:solidFill>
                    <a:latin typeface="Adobe Clean ExtraBold"/>
                  </a:rPr>
                  <a:t>Agire con fiducia</a:t>
                </a:r>
              </a:p>
            </p:txBody>
          </p:sp>
        </p:grp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5758D4FC-F6CB-496E-93D0-F78FBF61B60B}"/>
                </a:ext>
              </a:extLst>
            </p:cNvPr>
            <p:cNvSpPr txBox="1"/>
            <p:nvPr/>
          </p:nvSpPr>
          <p:spPr>
            <a:xfrm>
              <a:off x="486414" y="2600219"/>
              <a:ext cx="3387448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it-IT" sz="1400"/>
                <a:t>La funzione di reporting di precisione ti aiuta a sapere quando e dove investire il tuo budget pubblicitario online.</a:t>
              </a:r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4BC95BFF-F267-4EC4-96F8-6117D0FFB8B9}"/>
              </a:ext>
            </a:extLst>
          </p:cNvPr>
          <p:cNvGrpSpPr/>
          <p:nvPr/>
        </p:nvGrpSpPr>
        <p:grpSpPr>
          <a:xfrm>
            <a:off x="8180839" y="1712621"/>
            <a:ext cx="3679201" cy="2270904"/>
            <a:chOff x="340538" y="1413856"/>
            <a:chExt cx="3679201" cy="2270904"/>
          </a:xfrm>
        </p:grpSpPr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99C97480-2C85-4802-AEFB-81CC556DC015}"/>
                </a:ext>
              </a:extLst>
            </p:cNvPr>
            <p:cNvSpPr/>
            <p:nvPr/>
          </p:nvSpPr>
          <p:spPr>
            <a:xfrm>
              <a:off x="340538" y="1413856"/>
              <a:ext cx="3679201" cy="2270904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  <a:latin typeface="Adobe Clean SemiLight" panose="020B0403020404020204" pitchFamily="34" charset="0"/>
              </a:endParaRPr>
            </a:p>
          </p:txBody>
        </p:sp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id="{40456372-6B66-42E1-82DD-C2DE2072C1A9}"/>
                </a:ext>
              </a:extLst>
            </p:cNvPr>
            <p:cNvGrpSpPr/>
            <p:nvPr/>
          </p:nvGrpSpPr>
          <p:grpSpPr>
            <a:xfrm>
              <a:off x="444487" y="1515316"/>
              <a:ext cx="3471302" cy="403039"/>
              <a:chOff x="4000500" y="1895754"/>
              <a:chExt cx="1000125" cy="2664807"/>
            </a:xfrm>
          </p:grpSpPr>
          <p:sp>
            <p:nvSpPr>
              <p:cNvPr id="117" name="Rectangle: Rounded Corners 116">
                <a:extLst>
                  <a:ext uri="{FF2B5EF4-FFF2-40B4-BE49-F238E27FC236}">
                    <a16:creationId xmlns:a16="http://schemas.microsoft.com/office/drawing/2014/main" id="{66FA479E-8666-4E18-9D69-08CAD8257ED0}"/>
                  </a:ext>
                </a:extLst>
              </p:cNvPr>
              <p:cNvSpPr/>
              <p:nvPr/>
            </p:nvSpPr>
            <p:spPr>
              <a:xfrm>
                <a:off x="4000500" y="1895754"/>
                <a:ext cx="1000125" cy="2664807"/>
              </a:xfrm>
              <a:prstGeom prst="roundRect">
                <a:avLst>
                  <a:gd name="adj" fmla="val 50000"/>
                </a:avLst>
              </a:prstGeom>
              <a:solidFill>
                <a:srgbClr val="97AEB7"/>
              </a:solidFill>
              <a:ln w="25400" cap="flat" cmpd="sng" algn="ctr">
                <a:noFill/>
                <a:prstDash val="solid"/>
              </a:ln>
              <a:effectLst>
                <a:outerShdw blurRad="50800" dist="38100" dir="2700000" algn="tl" rotWithShape="0">
                  <a:prstClr val="black">
                    <a:alpha val="1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6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dobe Clean ExtraBold"/>
                  <a:ea typeface="+mn-ea"/>
                  <a:cs typeface="+mn-cs"/>
                </a:endParaRPr>
              </a:p>
            </p:txBody>
          </p:sp>
          <p:sp>
            <p:nvSpPr>
              <p:cNvPr id="118" name="Rectangle: Rounded Corners 117">
                <a:extLst>
                  <a:ext uri="{FF2B5EF4-FFF2-40B4-BE49-F238E27FC236}">
                    <a16:creationId xmlns:a16="http://schemas.microsoft.com/office/drawing/2014/main" id="{3DDB6489-A6EF-4F60-978F-4866AA06314D}"/>
                  </a:ext>
                </a:extLst>
              </p:cNvPr>
              <p:cNvSpPr/>
              <p:nvPr/>
            </p:nvSpPr>
            <p:spPr>
              <a:xfrm>
                <a:off x="4000500" y="1895754"/>
                <a:ext cx="1000125" cy="2664807"/>
              </a:xfrm>
              <a:prstGeom prst="roundRect">
                <a:avLst>
                  <a:gd name="adj" fmla="val 50000"/>
                </a:avLst>
              </a:prstGeom>
              <a:solidFill>
                <a:srgbClr val="F4F6F8">
                  <a:alpha val="10000"/>
                </a:srgbClr>
              </a:solidFill>
              <a:ln w="25400" cap="flat" cmpd="sng" algn="ctr">
                <a:noFill/>
                <a:prstDash val="solid"/>
              </a:ln>
              <a:effectLst>
                <a:outerShdw blurRad="50800" dist="38100" dir="2700000" algn="tl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52400" h="50800" prst="softRound"/>
              </a:sp3d>
            </p:spPr>
            <p:txBody>
              <a:bodyPr rtlCol="0" anchor="ctr"/>
              <a:lstStyle/>
              <a:p>
                <a:pPr algn="ctr"/>
                <a:r>
                  <a:rPr lang="it-IT" sz="1600">
                    <a:solidFill>
                      <a:srgbClr val="FFFFFF"/>
                    </a:solidFill>
                    <a:latin typeface="Adobe Clean ExtraBold"/>
                  </a:rPr>
                  <a:t>Massimizzare il budget</a:t>
                </a:r>
              </a:p>
            </p:txBody>
          </p:sp>
        </p:grp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725886AD-1AB2-4BE0-9607-06399DD76547}"/>
                </a:ext>
              </a:extLst>
            </p:cNvPr>
            <p:cNvSpPr txBox="1"/>
            <p:nvPr/>
          </p:nvSpPr>
          <p:spPr>
            <a:xfrm>
              <a:off x="486414" y="2600219"/>
              <a:ext cx="3387448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it-IT" sz="1400" dirty="0"/>
                <a:t>Ottieni più ritorno dal tuo budget pubblicitario, sapendo che viene speso </a:t>
              </a:r>
              <a:br>
                <a:rPr lang="it-IT" sz="1400" dirty="0"/>
              </a:br>
              <a:r>
                <a:rPr lang="it-IT" sz="1400" dirty="0"/>
                <a:t>nel modo più strategico ed efficiente.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EFF0751A-09E6-42E5-BB78-87CE92DE8513}"/>
              </a:ext>
            </a:extLst>
          </p:cNvPr>
          <p:cNvGrpSpPr/>
          <p:nvPr/>
        </p:nvGrpSpPr>
        <p:grpSpPr>
          <a:xfrm>
            <a:off x="340538" y="4232299"/>
            <a:ext cx="8084371" cy="403039"/>
            <a:chOff x="340538" y="4213249"/>
            <a:chExt cx="7599351" cy="403039"/>
          </a:xfrm>
        </p:grpSpPr>
        <p:grpSp>
          <p:nvGrpSpPr>
            <p:cNvPr id="125" name="Group 124">
              <a:extLst>
                <a:ext uri="{FF2B5EF4-FFF2-40B4-BE49-F238E27FC236}">
                  <a16:creationId xmlns:a16="http://schemas.microsoft.com/office/drawing/2014/main" id="{F77A311C-32EA-43A3-B86F-45E4ECCCB384}"/>
                </a:ext>
              </a:extLst>
            </p:cNvPr>
            <p:cNvGrpSpPr/>
            <p:nvPr/>
          </p:nvGrpSpPr>
          <p:grpSpPr>
            <a:xfrm>
              <a:off x="340538" y="4213249"/>
              <a:ext cx="2448000" cy="403039"/>
              <a:chOff x="4000500" y="1895754"/>
              <a:chExt cx="1000125" cy="2664807"/>
            </a:xfrm>
          </p:grpSpPr>
          <p:sp>
            <p:nvSpPr>
              <p:cNvPr id="127" name="Rectangle: Rounded Corners 126">
                <a:extLst>
                  <a:ext uri="{FF2B5EF4-FFF2-40B4-BE49-F238E27FC236}">
                    <a16:creationId xmlns:a16="http://schemas.microsoft.com/office/drawing/2014/main" id="{4685A9F1-EEBA-40E2-9BCC-8A3637EC52A7}"/>
                  </a:ext>
                </a:extLst>
              </p:cNvPr>
              <p:cNvSpPr/>
              <p:nvPr/>
            </p:nvSpPr>
            <p:spPr>
              <a:xfrm>
                <a:off x="4000500" y="1895754"/>
                <a:ext cx="1000125" cy="2664807"/>
              </a:xfrm>
              <a:prstGeom prst="roundRect">
                <a:avLst>
                  <a:gd name="adj" fmla="val 50000"/>
                </a:avLst>
              </a:prstGeom>
              <a:solidFill>
                <a:srgbClr val="308FFF"/>
              </a:solidFill>
              <a:ln w="25400" cap="flat" cmpd="sng" algn="ctr">
                <a:noFill/>
                <a:prstDash val="solid"/>
              </a:ln>
              <a:effectLst>
                <a:outerShdw blurRad="50800" dist="38100" dir="2700000" algn="tl" rotWithShape="0">
                  <a:prstClr val="black">
                    <a:alpha val="1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GB" sz="140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128" name="Rectangle: Rounded Corners 127">
                <a:extLst>
                  <a:ext uri="{FF2B5EF4-FFF2-40B4-BE49-F238E27FC236}">
                    <a16:creationId xmlns:a16="http://schemas.microsoft.com/office/drawing/2014/main" id="{E4FD9A04-6966-43C0-94D7-FBEB9B207722}"/>
                  </a:ext>
                </a:extLst>
              </p:cNvPr>
              <p:cNvSpPr/>
              <p:nvPr/>
            </p:nvSpPr>
            <p:spPr>
              <a:xfrm>
                <a:off x="4000500" y="1895754"/>
                <a:ext cx="1000125" cy="2664807"/>
              </a:xfrm>
              <a:prstGeom prst="roundRect">
                <a:avLst>
                  <a:gd name="adj" fmla="val 50000"/>
                </a:avLst>
              </a:prstGeom>
              <a:solidFill>
                <a:srgbClr val="F4F6F8">
                  <a:alpha val="10000"/>
                </a:srgbClr>
              </a:solidFill>
              <a:ln w="25400" cap="flat" cmpd="sng" algn="ctr">
                <a:noFill/>
                <a:prstDash val="solid"/>
              </a:ln>
              <a:effectLst>
                <a:outerShdw blurRad="50800" dist="38100" dir="2700000" algn="tl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52400" h="50800" prst="softRound"/>
              </a:sp3d>
            </p:spPr>
            <p:txBody>
              <a:bodyPr rtlCol="0" anchor="ctr"/>
              <a:lstStyle/>
              <a:p>
                <a:pPr algn="ctr"/>
                <a:r>
                  <a:rPr lang="it-IT" sz="1400">
                    <a:solidFill>
                      <a:schemeClr val="bg1"/>
                    </a:solidFill>
                    <a:latin typeface="+mj-lt"/>
                    <a:hlinkClick r:id="rId2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Advertising Cloud Exchange</a:t>
                </a:r>
              </a:p>
            </p:txBody>
          </p:sp>
        </p:grpSp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78E07B98-17D1-41C8-A5B1-2B64B8065EDE}"/>
                </a:ext>
              </a:extLst>
            </p:cNvPr>
            <p:cNvGrpSpPr/>
            <p:nvPr/>
          </p:nvGrpSpPr>
          <p:grpSpPr>
            <a:xfrm>
              <a:off x="2916214" y="4213249"/>
              <a:ext cx="2448000" cy="403039"/>
              <a:chOff x="4000500" y="1895754"/>
              <a:chExt cx="1000125" cy="2664807"/>
            </a:xfrm>
          </p:grpSpPr>
          <p:sp>
            <p:nvSpPr>
              <p:cNvPr id="132" name="Rectangle: Rounded Corners 131">
                <a:extLst>
                  <a:ext uri="{FF2B5EF4-FFF2-40B4-BE49-F238E27FC236}">
                    <a16:creationId xmlns:a16="http://schemas.microsoft.com/office/drawing/2014/main" id="{1A493B1E-C39F-474A-812D-9F705C81A393}"/>
                  </a:ext>
                </a:extLst>
              </p:cNvPr>
              <p:cNvSpPr/>
              <p:nvPr/>
            </p:nvSpPr>
            <p:spPr>
              <a:xfrm>
                <a:off x="4000500" y="1895754"/>
                <a:ext cx="1000125" cy="2664807"/>
              </a:xfrm>
              <a:prstGeom prst="roundRect">
                <a:avLst>
                  <a:gd name="adj" fmla="val 50000"/>
                </a:avLst>
              </a:prstGeom>
              <a:solidFill>
                <a:srgbClr val="308FFF"/>
              </a:solidFill>
              <a:ln w="25400" cap="flat" cmpd="sng" algn="ctr">
                <a:noFill/>
                <a:prstDash val="solid"/>
              </a:ln>
              <a:effectLst>
                <a:outerShdw blurRad="50800" dist="38100" dir="2700000" algn="tl" rotWithShape="0">
                  <a:prstClr val="black">
                    <a:alpha val="1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GB" sz="140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133" name="Rectangle: Rounded Corners 132">
                <a:extLst>
                  <a:ext uri="{FF2B5EF4-FFF2-40B4-BE49-F238E27FC236}">
                    <a16:creationId xmlns:a16="http://schemas.microsoft.com/office/drawing/2014/main" id="{0D06E3F8-56BD-453E-93F6-A5DD38236AB6}"/>
                  </a:ext>
                </a:extLst>
              </p:cNvPr>
              <p:cNvSpPr/>
              <p:nvPr/>
            </p:nvSpPr>
            <p:spPr>
              <a:xfrm>
                <a:off x="4000500" y="1895754"/>
                <a:ext cx="1000125" cy="2664807"/>
              </a:xfrm>
              <a:prstGeom prst="roundRect">
                <a:avLst>
                  <a:gd name="adj" fmla="val 50000"/>
                </a:avLst>
              </a:prstGeom>
              <a:solidFill>
                <a:srgbClr val="F4F6F8">
                  <a:alpha val="10000"/>
                </a:srgbClr>
              </a:solidFill>
              <a:ln w="25400" cap="flat" cmpd="sng" algn="ctr">
                <a:noFill/>
                <a:prstDash val="solid"/>
              </a:ln>
              <a:effectLst>
                <a:outerShdw blurRad="50800" dist="38100" dir="2700000" algn="tl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52400" h="50800" prst="softRound"/>
              </a:sp3d>
            </p:spPr>
            <p:txBody>
              <a:bodyPr rtlCol="0" anchor="ctr"/>
              <a:lstStyle/>
              <a:p>
                <a:pPr lvl="0" algn="ctr" defTabSz="8001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it-IT" sz="1400" dirty="0">
                    <a:solidFill>
                      <a:schemeClr val="bg1"/>
                    </a:solidFill>
                    <a:latin typeface="+mj-lt"/>
                    <a:hlinkClick r:id="rId3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Community di Advertising Cloud</a:t>
                </a:r>
              </a:p>
            </p:txBody>
          </p:sp>
        </p:grpSp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F5A598C8-14BB-4C54-9A79-75B7EDFE9F62}"/>
                </a:ext>
              </a:extLst>
            </p:cNvPr>
            <p:cNvGrpSpPr/>
            <p:nvPr/>
          </p:nvGrpSpPr>
          <p:grpSpPr>
            <a:xfrm>
              <a:off x="5491889" y="4213249"/>
              <a:ext cx="2448000" cy="403039"/>
              <a:chOff x="4000500" y="1895754"/>
              <a:chExt cx="1000125" cy="2664807"/>
            </a:xfrm>
          </p:grpSpPr>
          <p:sp>
            <p:nvSpPr>
              <p:cNvPr id="135" name="Rectangle: Rounded Corners 134">
                <a:extLst>
                  <a:ext uri="{FF2B5EF4-FFF2-40B4-BE49-F238E27FC236}">
                    <a16:creationId xmlns:a16="http://schemas.microsoft.com/office/drawing/2014/main" id="{E70E4F23-BEC9-4BA1-9B97-D44E79255DDB}"/>
                  </a:ext>
                </a:extLst>
              </p:cNvPr>
              <p:cNvSpPr/>
              <p:nvPr/>
            </p:nvSpPr>
            <p:spPr>
              <a:xfrm>
                <a:off x="4000500" y="1895754"/>
                <a:ext cx="1000125" cy="2664807"/>
              </a:xfrm>
              <a:prstGeom prst="roundRect">
                <a:avLst>
                  <a:gd name="adj" fmla="val 50000"/>
                </a:avLst>
              </a:prstGeom>
              <a:solidFill>
                <a:srgbClr val="308FFF"/>
              </a:solidFill>
              <a:ln w="25400" cap="flat" cmpd="sng" algn="ctr">
                <a:noFill/>
                <a:prstDash val="solid"/>
              </a:ln>
              <a:effectLst>
                <a:outerShdw blurRad="50800" dist="38100" dir="2700000" algn="tl" rotWithShape="0">
                  <a:prstClr val="black">
                    <a:alpha val="1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GB" sz="140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136" name="Rectangle: Rounded Corners 135">
                <a:extLst>
                  <a:ext uri="{FF2B5EF4-FFF2-40B4-BE49-F238E27FC236}">
                    <a16:creationId xmlns:a16="http://schemas.microsoft.com/office/drawing/2014/main" id="{8330D737-0DA6-42FF-B109-106C833640E1}"/>
                  </a:ext>
                </a:extLst>
              </p:cNvPr>
              <p:cNvSpPr/>
              <p:nvPr/>
            </p:nvSpPr>
            <p:spPr>
              <a:xfrm>
                <a:off x="4000500" y="1895754"/>
                <a:ext cx="1000125" cy="2664807"/>
              </a:xfrm>
              <a:prstGeom prst="roundRect">
                <a:avLst>
                  <a:gd name="adj" fmla="val 50000"/>
                </a:avLst>
              </a:prstGeom>
              <a:solidFill>
                <a:srgbClr val="F4F6F8">
                  <a:alpha val="10000"/>
                </a:srgbClr>
              </a:solidFill>
              <a:ln w="25400" cap="flat" cmpd="sng" algn="ctr">
                <a:noFill/>
                <a:prstDash val="solid"/>
              </a:ln>
              <a:effectLst>
                <a:outerShdw blurRad="50800" dist="38100" dir="2700000" algn="tl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52400" h="50800" prst="softRound"/>
              </a:sp3d>
            </p:spPr>
            <p:txBody>
              <a:bodyPr rtlCol="0" anchor="ctr"/>
              <a:lstStyle/>
              <a:p>
                <a:pPr algn="ctr"/>
                <a:r>
                  <a:rPr lang="it-IT" sz="1400">
                    <a:solidFill>
                      <a:schemeClr val="bg1"/>
                    </a:solidFill>
                    <a:latin typeface="+mj-lt"/>
                    <a:hlinkClick r:id="rId4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Informazioni e supporto</a:t>
                </a:r>
              </a:p>
            </p:txBody>
          </p:sp>
        </p:grpSp>
      </p:grpSp>
      <p:pic>
        <p:nvPicPr>
          <p:cNvPr id="43" name="Graphic 42">
            <a:extLst>
              <a:ext uri="{FF2B5EF4-FFF2-40B4-BE49-F238E27FC236}">
                <a16:creationId xmlns:a16="http://schemas.microsoft.com/office/drawing/2014/main" id="{0398B962-A6D1-4F50-8FD2-834EA4B546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971396" y="2376415"/>
            <a:ext cx="417484" cy="437685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912BC450-F3FE-4938-AFED-F06245D1BF0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905995" y="2411060"/>
            <a:ext cx="380009" cy="40304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id="{EE2485F0-66FB-4220-B12D-BE3FC6B5EF4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787076" y="2422702"/>
            <a:ext cx="403040" cy="403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2179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>
            <a:extLst>
              <a:ext uri="{FF2B5EF4-FFF2-40B4-BE49-F238E27FC236}">
                <a16:creationId xmlns:a16="http://schemas.microsoft.com/office/drawing/2014/main" id="{F1EF0FD2-46A2-4002-AB93-D74F07E7D67F}"/>
              </a:ext>
            </a:extLst>
          </p:cNvPr>
          <p:cNvSpPr txBox="1">
            <a:spLocks/>
          </p:cNvSpPr>
          <p:nvPr/>
        </p:nvSpPr>
        <p:spPr>
          <a:xfrm>
            <a:off x="310815" y="312662"/>
            <a:ext cx="11491015" cy="646189"/>
          </a:xfrm>
          <a:prstGeom prst="rect">
            <a:avLst/>
          </a:prstGeom>
        </p:spPr>
        <p:txBody>
          <a:bodyPr/>
          <a:lstStyle>
            <a:lvl1pPr algn="l" defTabSz="9141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799" b="0" i="0" kern="1200">
                <a:solidFill>
                  <a:srgbClr val="FA0F00"/>
                </a:solidFill>
                <a:latin typeface="Adobe Clean ExtraBold" panose="020B0503020404020204" pitchFamily="34" charset="0"/>
                <a:ea typeface="+mj-ea"/>
                <a:cs typeface="+mj-cs"/>
              </a:defRPr>
            </a:lvl1pPr>
          </a:lstStyle>
          <a:p>
            <a:r>
              <a:rPr lang="it-IT" sz="2800"/>
              <a:t>Informazioni e risorse importanti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7E10A762-54D8-41BC-9D3D-1D644A6355B4}"/>
              </a:ext>
            </a:extLst>
          </p:cNvPr>
          <p:cNvGrpSpPr/>
          <p:nvPr/>
        </p:nvGrpSpPr>
        <p:grpSpPr>
          <a:xfrm>
            <a:off x="0" y="1560284"/>
            <a:ext cx="9058904" cy="4523603"/>
            <a:chOff x="0" y="1468999"/>
            <a:chExt cx="9058904" cy="4523603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5FBA3AB4-4FBA-4920-B291-6A4AB1AA2360}"/>
                </a:ext>
              </a:extLst>
            </p:cNvPr>
            <p:cNvGrpSpPr/>
            <p:nvPr/>
          </p:nvGrpSpPr>
          <p:grpSpPr>
            <a:xfrm>
              <a:off x="1" y="3784218"/>
              <a:ext cx="5442856" cy="665879"/>
              <a:chOff x="1" y="3907463"/>
              <a:chExt cx="5442856" cy="665879"/>
            </a:xfrm>
          </p:grpSpPr>
          <p:sp>
            <p:nvSpPr>
              <p:cNvPr id="21" name="Round Same Side Corner Rectangle 32">
                <a:extLst>
                  <a:ext uri="{FF2B5EF4-FFF2-40B4-BE49-F238E27FC236}">
                    <a16:creationId xmlns:a16="http://schemas.microsoft.com/office/drawing/2014/main" id="{0EFE3556-CAB0-4405-B6DF-5A6CF732B03E}"/>
                  </a:ext>
                </a:extLst>
              </p:cNvPr>
              <p:cNvSpPr/>
              <p:nvPr/>
            </p:nvSpPr>
            <p:spPr>
              <a:xfrm rot="5400000">
                <a:off x="2388489" y="1518975"/>
                <a:ext cx="665879" cy="5442856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A0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>
                  <a:solidFill>
                    <a:schemeClr val="bg1"/>
                  </a:solidFill>
                </a:endParaRP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E605017-ACEA-4DA9-8F05-07E1827FE318}"/>
                  </a:ext>
                </a:extLst>
              </p:cNvPr>
              <p:cNvSpPr txBox="1"/>
              <p:nvPr/>
            </p:nvSpPr>
            <p:spPr>
              <a:xfrm>
                <a:off x="310815" y="4009569"/>
                <a:ext cx="38548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2400">
                    <a:solidFill>
                      <a:schemeClr val="bg1"/>
                    </a:solidFill>
                  </a:rPr>
                  <a:t>4</a:t>
                </a: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BB3CEA68-9173-4E1B-B66A-7BAA8F298AC5}"/>
                  </a:ext>
                </a:extLst>
              </p:cNvPr>
              <p:cNvSpPr/>
              <p:nvPr/>
            </p:nvSpPr>
            <p:spPr>
              <a:xfrm>
                <a:off x="564513" y="4040346"/>
                <a:ext cx="3999097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9525" indent="0">
                  <a:spcBef>
                    <a:spcPts val="0"/>
                  </a:spcBef>
                  <a:spcAft>
                    <a:spcPts val="1800"/>
                  </a:spcAft>
                  <a:buClr>
                    <a:srgbClr val="B07E25"/>
                  </a:buClr>
                  <a:buSzPct val="80000"/>
                  <a:buNone/>
                </a:pPr>
                <a:r>
                  <a:rPr lang="it-IT" sz="2000">
                    <a:solidFill>
                      <a:schemeClr val="bg1"/>
                    </a:solidFill>
                  </a:rPr>
                  <a:t>Come inviare un ticket di supporto</a:t>
                </a:r>
              </a:p>
            </p:txBody>
          </p: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356B0A2C-2B9D-4C8F-80D9-2DA3018DE63A}"/>
                </a:ext>
              </a:extLst>
            </p:cNvPr>
            <p:cNvGrpSpPr/>
            <p:nvPr/>
          </p:nvGrpSpPr>
          <p:grpSpPr>
            <a:xfrm>
              <a:off x="0" y="1468999"/>
              <a:ext cx="9058904" cy="651838"/>
              <a:chOff x="0" y="1468999"/>
              <a:chExt cx="9058904" cy="651838"/>
            </a:xfrm>
          </p:grpSpPr>
          <p:sp>
            <p:nvSpPr>
              <p:cNvPr id="18" name="Round Same Side Corner Rectangle 5">
                <a:extLst>
                  <a:ext uri="{FF2B5EF4-FFF2-40B4-BE49-F238E27FC236}">
                    <a16:creationId xmlns:a16="http://schemas.microsoft.com/office/drawing/2014/main" id="{BA261D8E-623F-433D-AB92-44BD7676B9FB}"/>
                  </a:ext>
                </a:extLst>
              </p:cNvPr>
              <p:cNvSpPr/>
              <p:nvPr/>
            </p:nvSpPr>
            <p:spPr>
              <a:xfrm rot="5400000">
                <a:off x="4203533" y="-2734534"/>
                <a:ext cx="651838" cy="9058904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noFill/>
              <a:ln w="12700">
                <a:solidFill>
                  <a:srgbClr val="FA0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>
                  <a:solidFill>
                    <a:schemeClr val="accent6"/>
                  </a:solidFill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5E407A6-ED78-4F68-91AC-705F792C5C53}"/>
                  </a:ext>
                </a:extLst>
              </p:cNvPr>
              <p:cNvSpPr txBox="1"/>
              <p:nvPr/>
            </p:nvSpPr>
            <p:spPr>
              <a:xfrm>
                <a:off x="310815" y="1564086"/>
                <a:ext cx="38548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2400">
                    <a:solidFill>
                      <a:schemeClr val="accent6"/>
                    </a:solidFill>
                  </a:rPr>
                  <a:t>1</a:t>
                </a:r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31AA2052-250B-477C-8BB3-9CC987AAF37B}"/>
                  </a:ext>
                </a:extLst>
              </p:cNvPr>
              <p:cNvSpPr/>
              <p:nvPr/>
            </p:nvSpPr>
            <p:spPr>
              <a:xfrm>
                <a:off x="564514" y="1594863"/>
                <a:ext cx="4881605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9525" indent="0">
                  <a:spcBef>
                    <a:spcPts val="0"/>
                  </a:spcBef>
                  <a:spcAft>
                    <a:spcPts val="1800"/>
                  </a:spcAft>
                  <a:buClr>
                    <a:srgbClr val="B07E25"/>
                  </a:buClr>
                  <a:buSzPct val="80000"/>
                  <a:buNone/>
                </a:pPr>
                <a:r>
                  <a:rPr lang="it-IT" sz="2000">
                    <a:solidFill>
                      <a:srgbClr val="FF0000"/>
                    </a:solidFill>
                  </a:rPr>
                  <a:t>Servizi principali di Adobe Experience</a:t>
                </a:r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A8804CC-4063-4DE9-8AC0-FDD97540EA70}"/>
                </a:ext>
              </a:extLst>
            </p:cNvPr>
            <p:cNvGrpSpPr/>
            <p:nvPr/>
          </p:nvGrpSpPr>
          <p:grpSpPr>
            <a:xfrm>
              <a:off x="1" y="3005215"/>
              <a:ext cx="6630571" cy="673630"/>
              <a:chOff x="1" y="3087378"/>
              <a:chExt cx="6630571" cy="673630"/>
            </a:xfrm>
          </p:grpSpPr>
          <p:sp>
            <p:nvSpPr>
              <p:cNvPr id="15" name="Round Same Side Corner Rectangle 27">
                <a:extLst>
                  <a:ext uri="{FF2B5EF4-FFF2-40B4-BE49-F238E27FC236}">
                    <a16:creationId xmlns:a16="http://schemas.microsoft.com/office/drawing/2014/main" id="{98E8E0A7-A5DE-4C1C-B9A4-20D685838B0D}"/>
                  </a:ext>
                </a:extLst>
              </p:cNvPr>
              <p:cNvSpPr/>
              <p:nvPr/>
            </p:nvSpPr>
            <p:spPr>
              <a:xfrm rot="5400000">
                <a:off x="2978472" y="108907"/>
                <a:ext cx="673630" cy="6630571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A0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>
                  <a:solidFill>
                    <a:schemeClr val="bg1"/>
                  </a:solidFill>
                </a:endParaRP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4AFF4C6-ACDB-41FC-8D6A-3A9FB33C8165}"/>
                  </a:ext>
                </a:extLst>
              </p:cNvPr>
              <p:cNvSpPr txBox="1"/>
              <p:nvPr/>
            </p:nvSpPr>
            <p:spPr>
              <a:xfrm>
                <a:off x="310815" y="3193359"/>
                <a:ext cx="38548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2400">
                    <a:solidFill>
                      <a:schemeClr val="bg1"/>
                    </a:solidFill>
                  </a:rPr>
                  <a:t>3</a:t>
                </a:r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68AEB81A-585A-4B49-B89F-A378242D9DFA}"/>
                  </a:ext>
                </a:extLst>
              </p:cNvPr>
              <p:cNvSpPr/>
              <p:nvPr/>
            </p:nvSpPr>
            <p:spPr>
              <a:xfrm>
                <a:off x="564514" y="3224136"/>
                <a:ext cx="3746226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9525" indent="0">
                  <a:spcBef>
                    <a:spcPts val="0"/>
                  </a:spcBef>
                  <a:spcAft>
                    <a:spcPts val="1800"/>
                  </a:spcAft>
                  <a:buClr>
                    <a:srgbClr val="B07E25"/>
                  </a:buClr>
                  <a:buSzPct val="80000"/>
                  <a:buNone/>
                </a:pPr>
                <a:r>
                  <a:rPr lang="it-IT" sz="2000">
                    <a:solidFill>
                      <a:schemeClr val="bg1"/>
                    </a:solidFill>
                  </a:rPr>
                  <a:t>Le tue soluzioni Adobe</a:t>
                </a:r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B22B62E4-E72F-468E-A680-B325CC6DDB9F}"/>
                </a:ext>
              </a:extLst>
            </p:cNvPr>
            <p:cNvGrpSpPr/>
            <p:nvPr/>
          </p:nvGrpSpPr>
          <p:grpSpPr>
            <a:xfrm>
              <a:off x="0" y="2226210"/>
              <a:ext cx="8133535" cy="673632"/>
              <a:chOff x="0" y="2267291"/>
              <a:chExt cx="8133535" cy="673632"/>
            </a:xfrm>
          </p:grpSpPr>
          <p:sp>
            <p:nvSpPr>
              <p:cNvPr id="12" name="Round Same Side Corner Rectangle 26">
                <a:extLst>
                  <a:ext uri="{FF2B5EF4-FFF2-40B4-BE49-F238E27FC236}">
                    <a16:creationId xmlns:a16="http://schemas.microsoft.com/office/drawing/2014/main" id="{D5726F49-AB2B-4442-9B3E-D08E6E253610}"/>
                  </a:ext>
                </a:extLst>
              </p:cNvPr>
              <p:cNvSpPr/>
              <p:nvPr/>
            </p:nvSpPr>
            <p:spPr>
              <a:xfrm rot="5400000">
                <a:off x="3729952" y="-1462661"/>
                <a:ext cx="673632" cy="8133535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A0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>
                  <a:solidFill>
                    <a:schemeClr val="bg1"/>
                  </a:solidFill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6309DC9-25B9-42E8-BD7C-C4961F56821E}"/>
                  </a:ext>
                </a:extLst>
              </p:cNvPr>
              <p:cNvSpPr txBox="1"/>
              <p:nvPr/>
            </p:nvSpPr>
            <p:spPr>
              <a:xfrm>
                <a:off x="310815" y="2373275"/>
                <a:ext cx="38548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2400">
                    <a:solidFill>
                      <a:schemeClr val="bg1"/>
                    </a:solidFill>
                  </a:rPr>
                  <a:t>2</a:t>
                </a: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22E26DE1-9B7C-414C-BF68-2B0A02884D85}"/>
                  </a:ext>
                </a:extLst>
              </p:cNvPr>
              <p:cNvSpPr/>
              <p:nvPr/>
            </p:nvSpPr>
            <p:spPr>
              <a:xfrm>
                <a:off x="564514" y="2404052"/>
                <a:ext cx="3572055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9525" indent="0">
                  <a:spcBef>
                    <a:spcPts val="0"/>
                  </a:spcBef>
                  <a:spcAft>
                    <a:spcPts val="1800"/>
                  </a:spcAft>
                  <a:buClr>
                    <a:srgbClr val="B07E25"/>
                  </a:buClr>
                  <a:buSzPct val="80000"/>
                  <a:buNone/>
                </a:pPr>
                <a:r>
                  <a:rPr lang="it-IT" sz="2000">
                    <a:solidFill>
                      <a:schemeClr val="bg1"/>
                    </a:solidFill>
                  </a:rPr>
                  <a:t>Servizi di assistenza clienti</a:t>
                </a:r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5985BE90-1F27-4A75-91F4-C5524AF93738}"/>
                </a:ext>
              </a:extLst>
            </p:cNvPr>
            <p:cNvGrpSpPr/>
            <p:nvPr/>
          </p:nvGrpSpPr>
          <p:grpSpPr>
            <a:xfrm>
              <a:off x="0" y="4515480"/>
              <a:ext cx="4406537" cy="707886"/>
              <a:chOff x="0" y="4686080"/>
              <a:chExt cx="4406537" cy="707886"/>
            </a:xfrm>
          </p:grpSpPr>
          <p:sp>
            <p:nvSpPr>
              <p:cNvPr id="26" name="Round Same Side Corner Rectangle 32">
                <a:extLst>
                  <a:ext uri="{FF2B5EF4-FFF2-40B4-BE49-F238E27FC236}">
                    <a16:creationId xmlns:a16="http://schemas.microsoft.com/office/drawing/2014/main" id="{496DAB5F-E16B-4199-8740-F3951D237B20}"/>
                  </a:ext>
                </a:extLst>
              </p:cNvPr>
              <p:cNvSpPr/>
              <p:nvPr/>
            </p:nvSpPr>
            <p:spPr>
              <a:xfrm rot="5400000">
                <a:off x="1870329" y="2855741"/>
                <a:ext cx="665879" cy="4406537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A0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>
                  <a:solidFill>
                    <a:schemeClr val="bg1"/>
                  </a:solidFill>
                </a:endParaRP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BADD07B-505D-4DF5-AE5D-BA22AA3B7967}"/>
                  </a:ext>
                </a:extLst>
              </p:cNvPr>
              <p:cNvSpPr txBox="1"/>
              <p:nvPr/>
            </p:nvSpPr>
            <p:spPr>
              <a:xfrm>
                <a:off x="310815" y="4828175"/>
                <a:ext cx="38548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2400">
                    <a:solidFill>
                      <a:schemeClr val="bg1"/>
                    </a:solidFill>
                  </a:rPr>
                  <a:t>5</a:t>
                </a:r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48EED869-D0F2-4F92-93DD-74B0E4D758D3}"/>
                  </a:ext>
                </a:extLst>
              </p:cNvPr>
              <p:cNvSpPr/>
              <p:nvPr/>
            </p:nvSpPr>
            <p:spPr>
              <a:xfrm>
                <a:off x="564514" y="4686080"/>
                <a:ext cx="3746226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9525" indent="0">
                  <a:spcBef>
                    <a:spcPts val="0"/>
                  </a:spcBef>
                  <a:spcAft>
                    <a:spcPts val="1800"/>
                  </a:spcAft>
                  <a:buClr>
                    <a:srgbClr val="B07E25"/>
                  </a:buClr>
                  <a:buSzPct val="80000"/>
                  <a:buNone/>
                </a:pPr>
                <a:r>
                  <a:rPr lang="it-IT" sz="2000" dirty="0">
                    <a:solidFill>
                      <a:schemeClr val="bg1"/>
                    </a:solidFill>
                  </a:rPr>
                  <a:t>Come interagire con </a:t>
                </a:r>
                <a:br>
                  <a:rPr lang="it-IT" sz="2000" dirty="0">
                    <a:solidFill>
                      <a:schemeClr val="bg1"/>
                    </a:solidFill>
                  </a:rPr>
                </a:br>
                <a:r>
                  <a:rPr lang="it-IT" sz="2000" dirty="0">
                    <a:solidFill>
                      <a:schemeClr val="bg1"/>
                    </a:solidFill>
                  </a:rPr>
                  <a:t>l'Assistenza Adobe</a:t>
                </a:r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A799CE8E-8903-476B-A220-5709F2908C68}"/>
                </a:ext>
              </a:extLst>
            </p:cNvPr>
            <p:cNvGrpSpPr/>
            <p:nvPr/>
          </p:nvGrpSpPr>
          <p:grpSpPr>
            <a:xfrm>
              <a:off x="1" y="5326723"/>
              <a:ext cx="4310739" cy="665879"/>
              <a:chOff x="1" y="5509844"/>
              <a:chExt cx="4310739" cy="665879"/>
            </a:xfrm>
          </p:grpSpPr>
          <p:sp>
            <p:nvSpPr>
              <p:cNvPr id="29" name="Round Same Side Corner Rectangle 32">
                <a:extLst>
                  <a:ext uri="{FF2B5EF4-FFF2-40B4-BE49-F238E27FC236}">
                    <a16:creationId xmlns:a16="http://schemas.microsoft.com/office/drawing/2014/main" id="{1E5F046A-952B-4C41-BC8F-1B7390F3BEF7}"/>
                  </a:ext>
                </a:extLst>
              </p:cNvPr>
              <p:cNvSpPr/>
              <p:nvPr/>
            </p:nvSpPr>
            <p:spPr>
              <a:xfrm rot="5400000">
                <a:off x="1434902" y="4074943"/>
                <a:ext cx="665879" cy="3535681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A0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>
                  <a:solidFill>
                    <a:schemeClr val="bg1"/>
                  </a:solidFill>
                </a:endParaRP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0ACD7E66-FB05-42A8-9783-BD41E7669BCA}"/>
                  </a:ext>
                </a:extLst>
              </p:cNvPr>
              <p:cNvSpPr txBox="1"/>
              <p:nvPr/>
            </p:nvSpPr>
            <p:spPr>
              <a:xfrm>
                <a:off x="310815" y="5611947"/>
                <a:ext cx="38548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2400">
                    <a:solidFill>
                      <a:schemeClr val="bg1"/>
                    </a:solidFill>
                  </a:rPr>
                  <a:t>6</a:t>
                </a:r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6AA3412E-CB52-4ABF-86D1-786F81D01458}"/>
                  </a:ext>
                </a:extLst>
              </p:cNvPr>
              <p:cNvSpPr/>
              <p:nvPr/>
            </p:nvSpPr>
            <p:spPr>
              <a:xfrm>
                <a:off x="564514" y="5642724"/>
                <a:ext cx="3746226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9525" indent="0">
                  <a:spcBef>
                    <a:spcPts val="0"/>
                  </a:spcBef>
                  <a:spcAft>
                    <a:spcPts val="1800"/>
                  </a:spcAft>
                  <a:buClr>
                    <a:srgbClr val="B07E25"/>
                  </a:buClr>
                  <a:buSzPct val="80000"/>
                  <a:buNone/>
                </a:pPr>
                <a:r>
                  <a:rPr lang="it-IT" sz="2000">
                    <a:solidFill>
                      <a:schemeClr val="bg1"/>
                    </a:solidFill>
                  </a:rPr>
                  <a:t>Strumenti e risorse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82629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DC8A3-6DE5-472E-84CD-5FE95B061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Creare un caso di supporto | Adobe Experience Manager, </a:t>
            </a:r>
            <a:br>
              <a:rPr lang="it-IT" dirty="0"/>
            </a:br>
            <a:r>
              <a:rPr lang="it-IT" dirty="0"/>
              <a:t>Adobe Experience Platform e Adobe Campaign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297F0D-BB72-4A3B-B10C-CD7E2D18BE3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91060" y="1192750"/>
            <a:ext cx="11521440" cy="1021943"/>
          </a:xfr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it-IT" sz="1400">
                <a:latin typeface="+mn-lt"/>
              </a:rPr>
              <a:t>Segui i passaggi seguenti per creare un caso di supporto nell'Admin Console per le seguenti soluzioni: </a:t>
            </a:r>
          </a:p>
          <a:p>
            <a:pPr marL="171450" indent="-1714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1200" b="1">
                <a:latin typeface="+mn-lt"/>
              </a:rPr>
              <a:t>Adobe Experience Manager</a:t>
            </a:r>
          </a:p>
          <a:p>
            <a:pPr marL="171450" indent="-1714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1200" b="1">
                <a:latin typeface="+mn-lt"/>
              </a:rPr>
              <a:t>Adobe</a:t>
            </a:r>
            <a:r>
              <a:rPr lang="it-IT" sz="1200">
                <a:latin typeface="+mn-lt"/>
              </a:rPr>
              <a:t> </a:t>
            </a:r>
            <a:r>
              <a:rPr lang="it-IT" sz="1200" b="1">
                <a:latin typeface="+mn-lt"/>
              </a:rPr>
              <a:t>Experience Platform </a:t>
            </a:r>
          </a:p>
          <a:p>
            <a:pPr marL="171450" indent="-1714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1200" b="1">
                <a:latin typeface="+mn-lt"/>
              </a:rPr>
              <a:t>Adobe Campaign</a:t>
            </a:r>
            <a:r>
              <a:rPr lang="it-IT" sz="1200">
                <a:latin typeface="+mn-lt"/>
              </a:rPr>
              <a:t> </a:t>
            </a:r>
          </a:p>
          <a:p>
            <a:endParaRPr lang="en-US">
              <a:latin typeface="+mn-lt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89395B1-102D-4D11-8632-EFB9C71067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6205659"/>
              </p:ext>
            </p:extLst>
          </p:nvPr>
        </p:nvGraphicFramePr>
        <p:xfrm>
          <a:off x="618231" y="2139994"/>
          <a:ext cx="10764590" cy="4629921"/>
        </p:xfrm>
        <a:graphic>
          <a:graphicData uri="http://schemas.openxmlformats.org/drawingml/2006/table">
            <a:tbl>
              <a:tblPr firstRow="1" bandRow="1"/>
              <a:tblGrid>
                <a:gridCol w="1257549">
                  <a:extLst>
                    <a:ext uri="{9D8B030D-6E8A-4147-A177-3AD203B41FA5}">
                      <a16:colId xmlns:a16="http://schemas.microsoft.com/office/drawing/2014/main" val="950641823"/>
                    </a:ext>
                  </a:extLst>
                </a:gridCol>
                <a:gridCol w="9507041">
                  <a:extLst>
                    <a:ext uri="{9D8B030D-6E8A-4147-A177-3AD203B41FA5}">
                      <a16:colId xmlns:a16="http://schemas.microsoft.com/office/drawing/2014/main" val="441751746"/>
                    </a:ext>
                  </a:extLst>
                </a:gridCol>
              </a:tblGrid>
              <a:tr h="462992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it-IT" sz="1200">
                          <a:solidFill>
                            <a:schemeClr val="bg1"/>
                          </a:solidFill>
                          <a:latin typeface="+mn-lt"/>
                        </a:rPr>
                        <a:t>AZIONE</a:t>
                      </a:r>
                    </a:p>
                  </a:txBody>
                  <a:tcPr marL="9000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lvl="0" indent="0" algn="l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it-IT" sz="1350" b="0" dirty="0">
                          <a:solidFill>
                            <a:schemeClr val="tx1"/>
                          </a:solidFill>
                          <a:latin typeface="+mn-lt"/>
                        </a:rPr>
                        <a:t>Accedi all'</a:t>
                      </a:r>
                      <a:r>
                        <a:rPr lang="it-IT" sz="1350" b="0" dirty="0">
                          <a:solidFill>
                            <a:schemeClr val="tx1"/>
                          </a:solidFill>
                          <a:latin typeface="+mn-lt"/>
                          <a:hlinkClick r:id="rId2"/>
                        </a:rPr>
                        <a:t>Admin Console</a:t>
                      </a:r>
                      <a:r>
                        <a:rPr lang="it-IT" sz="1350" b="0" dirty="0">
                          <a:solidFill>
                            <a:schemeClr val="tx1"/>
                          </a:solidFill>
                          <a:latin typeface="+mn-lt"/>
                        </a:rPr>
                        <a:t>, vai a </a:t>
                      </a:r>
                      <a:r>
                        <a:rPr lang="it-IT" sz="1350" b="1" dirty="0">
                          <a:solidFill>
                            <a:schemeClr val="tx1"/>
                          </a:solidFill>
                          <a:latin typeface="+mn-lt"/>
                        </a:rPr>
                        <a:t>Supporto</a:t>
                      </a:r>
                      <a:r>
                        <a:rPr lang="it-IT" sz="1350" b="0" dirty="0">
                          <a:solidFill>
                            <a:schemeClr val="tx1"/>
                          </a:solidFill>
                          <a:latin typeface="+mn-lt"/>
                        </a:rPr>
                        <a:t> &gt; </a:t>
                      </a:r>
                      <a:r>
                        <a:rPr lang="it-IT" sz="1350" b="1" dirty="0">
                          <a:solidFill>
                            <a:schemeClr val="tx1"/>
                          </a:solidFill>
                          <a:latin typeface="+mn-lt"/>
                        </a:rPr>
                        <a:t>Riepilogo supporto </a:t>
                      </a:r>
                    </a:p>
                    <a:p>
                      <a:pPr marL="285750" lvl="0" indent="-28575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it-IT" sz="1350" b="0" dirty="0">
                          <a:solidFill>
                            <a:schemeClr val="tx1"/>
                          </a:solidFill>
                          <a:latin typeface="+mn-lt"/>
                        </a:rPr>
                        <a:t>Fai clic su </a:t>
                      </a:r>
                      <a:r>
                        <a:rPr lang="it-IT" sz="1350" b="1" dirty="0">
                          <a:solidFill>
                            <a:schemeClr val="tx1"/>
                          </a:solidFill>
                          <a:latin typeface="+mn-lt"/>
                        </a:rPr>
                        <a:t>Crea caso </a:t>
                      </a:r>
                    </a:p>
                    <a:p>
                      <a:pPr marL="285750" lvl="0" indent="-28575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it-IT" sz="1350" b="0" dirty="0">
                          <a:solidFill>
                            <a:schemeClr val="tx1"/>
                          </a:solidFill>
                          <a:latin typeface="Adobe Clean SemiLight (Body)"/>
                        </a:rPr>
                        <a:t>Seleziona la categoria in cui rientra il tuo problema: </a:t>
                      </a:r>
                    </a:p>
                    <a:p>
                      <a:pPr marL="968375" lvl="1" indent="-285750">
                        <a:buSzPct val="85000"/>
                        <a:buFont typeface="Wingdings" pitchFamily="2" charset="2"/>
                        <a:buChar char="Ø"/>
                      </a:pPr>
                      <a:r>
                        <a:rPr lang="it-IT" sz="1350" b="0" i="1" dirty="0">
                          <a:solidFill>
                            <a:schemeClr val="tx1"/>
                          </a:solidFill>
                          <a:latin typeface="Adobe Clean SemiLight (Body)"/>
                        </a:rPr>
                        <a:t>Gestione di utenti e licenze </a:t>
                      </a:r>
                      <a:r>
                        <a:rPr lang="it-IT" sz="1350" b="0" dirty="0">
                          <a:solidFill>
                            <a:schemeClr val="tx1"/>
                          </a:solidFill>
                          <a:latin typeface="Adobe Clean SemiLight (Body)"/>
                        </a:rPr>
                        <a:t> </a:t>
                      </a:r>
                    </a:p>
                    <a:p>
                      <a:pPr marL="968375" lvl="1" indent="-285750">
                        <a:buSzPct val="85000"/>
                        <a:buFont typeface="Wingdings" pitchFamily="2" charset="2"/>
                        <a:buChar char="Ø"/>
                      </a:pPr>
                      <a:r>
                        <a:rPr lang="it-IT" sz="1350" b="0" i="1" dirty="0">
                          <a:solidFill>
                            <a:schemeClr val="tx1"/>
                          </a:solidFill>
                          <a:latin typeface="Adobe Clean SemiLight (Body)"/>
                        </a:rPr>
                        <a:t>Utilizzo di Creative Cloud e Document Cloud</a:t>
                      </a:r>
                    </a:p>
                    <a:p>
                      <a:pPr marL="968375" lvl="1" indent="-285750">
                        <a:buSzPct val="85000"/>
                        <a:buFont typeface="Wingdings" pitchFamily="2" charset="2"/>
                        <a:buChar char="Ø"/>
                      </a:pPr>
                      <a:r>
                        <a:rPr lang="it-IT" sz="1350" b="1" i="1" dirty="0">
                          <a:solidFill>
                            <a:schemeClr val="tx1"/>
                          </a:solidFill>
                          <a:latin typeface="Adobe Clean SemiLight (Body)"/>
                        </a:rPr>
                        <a:t>Utilizzo di Experience Cloud </a:t>
                      </a:r>
                    </a:p>
                    <a:p>
                      <a:pPr marL="511175" indent="-285750">
                        <a:buFont typeface="Arial" panose="020B0604020202020204" pitchFamily="34" charset="0"/>
                        <a:buChar char="•"/>
                      </a:pPr>
                      <a:r>
                        <a:rPr lang="it-IT" sz="1350" b="0" dirty="0">
                          <a:solidFill>
                            <a:schemeClr val="tx1"/>
                          </a:solidFill>
                          <a:latin typeface="Adobe Clean SemiLight (Body)"/>
                        </a:rPr>
                        <a:t>Fai clic su </a:t>
                      </a:r>
                      <a:r>
                        <a:rPr lang="it-IT" sz="1350" b="1" dirty="0">
                          <a:solidFill>
                            <a:schemeClr val="tx1"/>
                          </a:solidFill>
                          <a:latin typeface="Adobe Clean SemiLight (Body)"/>
                        </a:rPr>
                        <a:t>Crea caso</a:t>
                      </a:r>
                    </a:p>
                  </a:txBody>
                  <a:tcPr marL="90000" marR="90000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3301337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69090F66-85F8-4419-AE40-F138742D01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4311" y="2573941"/>
            <a:ext cx="4451318" cy="16435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C0B6D25-5634-48BD-B0BF-D75E6ADFE791}"/>
              </a:ext>
            </a:extLst>
          </p:cNvPr>
          <p:cNvSpPr txBox="1"/>
          <p:nvPr/>
        </p:nvSpPr>
        <p:spPr>
          <a:xfrm>
            <a:off x="1661020" y="6523694"/>
            <a:ext cx="12192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5425"/>
            <a:r>
              <a:rPr lang="it-IT" sz="1000" i="1" dirty="0">
                <a:latin typeface="Adobe Clean Light"/>
              </a:rPr>
              <a:t>Nel modulo che appare, specifica il nome del prodotto per il quale hai bisogno di assistenza. Per vedere un elenco di opzioni, digita le prime lettere del nome del prodotto.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14A1860-FF78-473C-8F34-A83736118E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4292" y="4040150"/>
            <a:ext cx="4150019" cy="23031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5D1DA21-14BE-438D-94A6-FB36CBC7082C}"/>
              </a:ext>
            </a:extLst>
          </p:cNvPr>
          <p:cNvSpPr txBox="1"/>
          <p:nvPr/>
        </p:nvSpPr>
        <p:spPr>
          <a:xfrm>
            <a:off x="6602187" y="5855757"/>
            <a:ext cx="477520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600" dirty="0">
                <a:solidFill>
                  <a:srgbClr val="5F5F5F"/>
                </a:solidFill>
                <a:latin typeface="Adobe Clean Light"/>
                <a:cs typeface="Segoe UI"/>
                <a:hlinkClick r:id="rId5"/>
              </a:rPr>
              <a:t>Qui</a:t>
            </a:r>
            <a:r>
              <a:rPr lang="it-IT" sz="1600" dirty="0">
                <a:latin typeface="Adobe Clean Light"/>
                <a:cs typeface="Segoe UI"/>
              </a:rPr>
              <a:t> trovi un video che spiega come sollevare e gestire </a:t>
            </a:r>
            <a:br>
              <a:rPr lang="it-IT" sz="1600" dirty="0">
                <a:latin typeface="Adobe Clean Light"/>
                <a:cs typeface="Segoe UI"/>
              </a:rPr>
            </a:br>
            <a:r>
              <a:rPr lang="it-IT" sz="1600" dirty="0">
                <a:latin typeface="Adobe Clean Light"/>
                <a:cs typeface="Segoe UI"/>
              </a:rPr>
              <a:t>un caso di supporto in Admin Console</a:t>
            </a:r>
          </a:p>
        </p:txBody>
      </p:sp>
    </p:spTree>
    <p:extLst>
      <p:ext uri="{BB962C8B-B14F-4D97-AF65-F5344CB8AC3E}">
        <p14:creationId xmlns:p14="http://schemas.microsoft.com/office/powerpoint/2010/main" val="9741789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622242-8F59-4A9A-A8DD-4C17EE0EB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Descrizione del caso | Adobe Experience Manager, </a:t>
            </a:r>
            <a:br>
              <a:rPr lang="it-IT" dirty="0"/>
            </a:br>
            <a:r>
              <a:rPr lang="it-IT" dirty="0"/>
              <a:t>Adobe Experience Platform e Adobe Campaign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DB1D1D-B1AA-4A98-9537-035D494F033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83464" y="1303943"/>
            <a:ext cx="11521440" cy="466134"/>
          </a:xfrm>
        </p:spPr>
        <p:txBody>
          <a:bodyPr/>
          <a:lstStyle/>
          <a:p>
            <a:pPr marL="0" indent="0">
              <a:buNone/>
            </a:pPr>
            <a:r>
              <a:rPr lang="it-IT" sz="1400">
                <a:latin typeface="+mn-lt"/>
              </a:rPr>
              <a:t>Quando appare il modulo del caso, completa i dettagli del problema usando le informazioni sottostanti come guida:</a:t>
            </a:r>
          </a:p>
          <a:p>
            <a:endParaRPr lang="en-US" sz="1400">
              <a:latin typeface="+mn-lt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A45059A-463B-4402-89E2-99CA1D839B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5721709"/>
              </p:ext>
            </p:extLst>
          </p:nvPr>
        </p:nvGraphicFramePr>
        <p:xfrm>
          <a:off x="213222" y="1637960"/>
          <a:ext cx="5782110" cy="4630048"/>
        </p:xfrm>
        <a:graphic>
          <a:graphicData uri="http://schemas.openxmlformats.org/drawingml/2006/table">
            <a:tbl>
              <a:tblPr firstRow="1" firstCol="1" bandRow="1"/>
              <a:tblGrid>
                <a:gridCol w="896796">
                  <a:extLst>
                    <a:ext uri="{9D8B030D-6E8A-4147-A177-3AD203B41FA5}">
                      <a16:colId xmlns:a16="http://schemas.microsoft.com/office/drawing/2014/main" val="921579654"/>
                    </a:ext>
                  </a:extLst>
                </a:gridCol>
                <a:gridCol w="4885314">
                  <a:extLst>
                    <a:ext uri="{9D8B030D-6E8A-4147-A177-3AD203B41FA5}">
                      <a16:colId xmlns:a16="http://schemas.microsoft.com/office/drawing/2014/main" val="2790224011"/>
                    </a:ext>
                  </a:extLst>
                </a:gridCol>
              </a:tblGrid>
              <a:tr h="20972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200" b="1" u="none" strike="noStrike">
                          <a:solidFill>
                            <a:schemeClr val="bg1"/>
                          </a:solidFill>
                        </a:rPr>
                        <a:t>Categoria</a:t>
                      </a:r>
                    </a:p>
                  </a:txBody>
                  <a:tcPr marL="51102" marR="51102" marT="45991" marB="45991">
                    <a:lnL w="6350" cap="flat" cmpd="sng" algn="ctr">
                      <a:solidFill>
                        <a:sysClr val="windowText" lastClr="000000"/>
                      </a:solidFill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miter lim="800000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200" b="1" u="none" strike="noStrike">
                          <a:solidFill>
                            <a:schemeClr val="bg1"/>
                          </a:solidFill>
                        </a:rPr>
                        <a:t>Descrizione</a:t>
                      </a:r>
                    </a:p>
                  </a:txBody>
                  <a:tcPr marL="51102" marR="51102" marT="45991" marB="45991">
                    <a:lnL>
                      <a:noFill/>
                    </a:lnL>
                    <a:lnR w="6350" cap="flat" cmpd="sng" algn="ctr">
                      <a:solidFill>
                        <a:sysClr val="windowText" lastClr="000000"/>
                      </a:solidFill>
                      <a:prstDash val="solid"/>
                      <a:miter lim="800000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miter lim="800000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8336074"/>
                  </a:ext>
                </a:extLst>
              </a:tr>
              <a:tr h="50406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100" b="1" u="none" strike="noStrike">
                          <a:solidFill>
                            <a:srgbClr val="333333"/>
                          </a:solidFill>
                        </a:rPr>
                        <a:t>Specificare un prodotto</a:t>
                      </a:r>
                    </a:p>
                  </a:txBody>
                  <a:tcPr marL="51102" marR="51102" marT="45991" marB="45991">
                    <a:lnL w="6350" cap="flat" cmpd="sng" algn="ctr">
                      <a:solidFill>
                        <a:sysClr val="windowText" lastClr="000000"/>
                      </a:solidFill>
                      <a:prstDash val="solid"/>
                      <a:miter lim="800000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miter lim="800000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100" b="0" u="none" strike="noStrike" dirty="0">
                          <a:solidFill>
                            <a:srgbClr val="333333"/>
                          </a:solidFill>
                        </a:rPr>
                        <a:t>Specifica il nome del prodotto nel campo fornito. Per vedere un elenco di opzioni, digita le prime lettere del nome del prodotto. Questa opzione non è disponibile </a:t>
                      </a:r>
                      <a:br>
                        <a:rPr lang="it-IT" sz="1100" b="0" u="none" strike="noStrike" dirty="0">
                          <a:solidFill>
                            <a:srgbClr val="333333"/>
                          </a:solidFill>
                        </a:rPr>
                      </a:br>
                      <a:r>
                        <a:rPr lang="it-IT" sz="1100" b="0" u="none" strike="noStrike" dirty="0">
                          <a:solidFill>
                            <a:srgbClr val="333333"/>
                          </a:solidFill>
                        </a:rPr>
                        <a:t>se si crea un caso per la gestione degli utenti e delle licenze.</a:t>
                      </a:r>
                    </a:p>
                  </a:txBody>
                  <a:tcPr marL="51102" marR="51102" marT="45991" marB="45991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/>
                      </a:solidFill>
                      <a:prstDash val="solid"/>
                      <a:miter lim="800000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miter lim="800000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8634257"/>
                  </a:ext>
                </a:extLst>
              </a:tr>
              <a:tr h="220064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100" b="1" u="none" strike="noStrike" dirty="0">
                          <a:solidFill>
                            <a:srgbClr val="333333"/>
                          </a:solidFill>
                        </a:rPr>
                        <a:t>Selezionare la priorità </a:t>
                      </a:r>
                      <a:br>
                        <a:rPr lang="it-IT" sz="1100" b="1" u="none" strike="noStrike" dirty="0">
                          <a:solidFill>
                            <a:srgbClr val="333333"/>
                          </a:solidFill>
                        </a:rPr>
                      </a:br>
                      <a:r>
                        <a:rPr lang="it-IT" sz="1100" b="1" u="none" strike="noStrike" dirty="0">
                          <a:solidFill>
                            <a:srgbClr val="333333"/>
                          </a:solidFill>
                        </a:rPr>
                        <a:t>del problema</a:t>
                      </a:r>
                    </a:p>
                  </a:txBody>
                  <a:tcPr marL="51102" marR="51102" marT="45991" marB="45991">
                    <a:lnL w="6350" cap="flat" cmpd="sng" algn="ctr">
                      <a:solidFill>
                        <a:sysClr val="windowText" lastClr="000000"/>
                      </a:solidFill>
                      <a:prstDash val="solid"/>
                      <a:miter lim="800000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miter lim="800000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l" fontAlgn="t">
                        <a:spcBef>
                          <a:spcPts val="750"/>
                        </a:spcBef>
                        <a:spcAft>
                          <a:spcPts val="300"/>
                        </a:spcAft>
                      </a:pPr>
                      <a:r>
                        <a:rPr lang="it-IT" sz="1100" b="0" u="none" strike="noStrike" dirty="0">
                          <a:solidFill>
                            <a:srgbClr val="333333"/>
                          </a:solidFill>
                        </a:rPr>
                        <a:t>A seconda di come il problema influisce sulle tue operazioni, </a:t>
                      </a:r>
                      <a:br>
                        <a:rPr lang="it-IT" sz="1100" b="0" u="none" strike="noStrike" dirty="0">
                          <a:solidFill>
                            <a:srgbClr val="333333"/>
                          </a:solidFill>
                        </a:rPr>
                      </a:br>
                      <a:r>
                        <a:rPr lang="it-IT" sz="1100" b="0" u="none" strike="noStrike" dirty="0">
                          <a:solidFill>
                            <a:srgbClr val="333333"/>
                          </a:solidFill>
                        </a:rPr>
                        <a:t>classificalo come segue:</a:t>
                      </a:r>
                    </a:p>
                    <a:p>
                      <a:pPr marL="358775" marR="0" indent="-282575" algn="l" fontAlgn="t">
                        <a:spcBef>
                          <a:spcPts val="450"/>
                        </a:spcBef>
                        <a:spcAft>
                          <a:spcPts val="200"/>
                        </a:spcAft>
                        <a:tabLst>
                          <a:tab pos="914400" algn="l"/>
                        </a:tabLst>
                      </a:pPr>
                      <a:r>
                        <a:rPr lang="it-IT" sz="1100" b="0" u="none" strike="noStrike" dirty="0">
                          <a:solidFill>
                            <a:srgbClr val="333333"/>
                          </a:solidFill>
                        </a:rPr>
                        <a:t>P4 (minore): seleziona questa opzione se il problema non causa interruzioni significative delle normali operazioni. Questa opzione può includere problemi relativi alle API e all'integrazione, richieste di installazione e configurazione, richieste di miglioramento o domande sulla documentazione.</a:t>
                      </a:r>
                    </a:p>
                    <a:p>
                      <a:pPr marL="358775" marR="0" indent="-282575" algn="l" fontAlgn="t">
                        <a:spcBef>
                          <a:spcPts val="450"/>
                        </a:spcBef>
                        <a:spcAft>
                          <a:spcPts val="200"/>
                        </a:spcAft>
                        <a:tabLst>
                          <a:tab pos="914400" algn="l"/>
                        </a:tabLst>
                      </a:pPr>
                      <a:r>
                        <a:rPr lang="it-IT" sz="1100" b="0" u="none" strike="noStrike" dirty="0">
                          <a:solidFill>
                            <a:srgbClr val="333333"/>
                          </a:solidFill>
                        </a:rPr>
                        <a:t>P3 (importante): se il problema interrompe le normali operazioni, seleziona </a:t>
                      </a:r>
                      <a:br>
                        <a:rPr lang="it-IT" sz="1100" b="0" u="none" strike="noStrike" dirty="0">
                          <a:solidFill>
                            <a:srgbClr val="333333"/>
                          </a:solidFill>
                        </a:rPr>
                      </a:br>
                      <a:r>
                        <a:rPr lang="it-IT" sz="1100" b="0" u="none" strike="noStrike" dirty="0">
                          <a:solidFill>
                            <a:srgbClr val="333333"/>
                          </a:solidFill>
                        </a:rPr>
                        <a:t>questa opzione. Per esempio, malfunzionamento o comportamento errato del software. </a:t>
                      </a:r>
                    </a:p>
                    <a:p>
                      <a:pPr marL="358775" marR="0" indent="-282575" algn="l" fontAlgn="t">
                        <a:spcBef>
                          <a:spcPts val="450"/>
                        </a:spcBef>
                        <a:spcAft>
                          <a:spcPts val="450"/>
                        </a:spcAft>
                        <a:tabLst>
                          <a:tab pos="914400" algn="l"/>
                        </a:tabLst>
                      </a:pPr>
                      <a:r>
                        <a:rPr lang="it-IT" sz="1100" b="0" u="none" strike="noStrike" dirty="0">
                          <a:solidFill>
                            <a:srgbClr val="333333"/>
                          </a:solidFill>
                        </a:rPr>
                        <a:t>P2 (urgente): scegli questa opzione quando si verificano gravi interruzioni delle normali operazioni della tua azienda. Per esempio, se il problema ha un impatto negativo su un'installazione a livello aziendale, su scadenze urgenti </a:t>
                      </a:r>
                      <a:br>
                        <a:rPr lang="it-IT" sz="1100" b="0" u="none" strike="noStrike" dirty="0">
                          <a:solidFill>
                            <a:srgbClr val="333333"/>
                          </a:solidFill>
                        </a:rPr>
                      </a:br>
                      <a:r>
                        <a:rPr lang="it-IT" sz="1100" b="0" u="none" strike="noStrike" dirty="0">
                          <a:solidFill>
                            <a:srgbClr val="333333"/>
                          </a:solidFill>
                        </a:rPr>
                        <a:t>o causa un rischio finanziario per il business. </a:t>
                      </a:r>
                    </a:p>
                  </a:txBody>
                  <a:tcPr marL="51102" marR="51102" marT="45991" marB="45991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/>
                      </a:solidFill>
                      <a:prstDash val="solid"/>
                      <a:miter lim="800000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miter lim="800000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76482437"/>
                  </a:ext>
                </a:extLst>
              </a:tr>
              <a:tr h="82702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100" b="1" u="none" strike="noStrike" dirty="0">
                          <a:solidFill>
                            <a:srgbClr val="333333"/>
                          </a:solidFill>
                        </a:rPr>
                        <a:t>Quantificare l'impatto </a:t>
                      </a:r>
                      <a:br>
                        <a:rPr lang="it-IT" sz="1100" b="1" u="none" strike="noStrike" dirty="0">
                          <a:solidFill>
                            <a:srgbClr val="333333"/>
                          </a:solidFill>
                        </a:rPr>
                      </a:br>
                      <a:r>
                        <a:rPr lang="it-IT" sz="1100" b="1" u="none" strike="noStrike" dirty="0">
                          <a:solidFill>
                            <a:srgbClr val="333333"/>
                          </a:solidFill>
                        </a:rPr>
                        <a:t>del problema</a:t>
                      </a:r>
                    </a:p>
                  </a:txBody>
                  <a:tcPr marL="51102" marR="51102" marT="45991" marB="45991">
                    <a:lnL w="6350" cap="flat" cmpd="sng" algn="ctr">
                      <a:solidFill>
                        <a:sysClr val="windowText" lastClr="000000"/>
                      </a:solidFill>
                      <a:prstDash val="solid"/>
                      <a:miter lim="800000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miter lim="800000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l" fontAlgn="t">
                        <a:spcBef>
                          <a:spcPts val="750"/>
                        </a:spcBef>
                        <a:spcAft>
                          <a:spcPts val="300"/>
                        </a:spcAft>
                      </a:pPr>
                      <a:r>
                        <a:rPr lang="it-IT" sz="1100" b="0" u="none" strike="noStrike" dirty="0">
                          <a:solidFill>
                            <a:srgbClr val="333333"/>
                          </a:solidFill>
                        </a:rPr>
                        <a:t>In base alla scala in cui il problema colpisce la tua organizzazione, </a:t>
                      </a:r>
                      <a:br>
                        <a:rPr lang="it-IT" sz="1100" b="0" u="none" strike="noStrike" dirty="0">
                          <a:solidFill>
                            <a:srgbClr val="333333"/>
                          </a:solidFill>
                        </a:rPr>
                      </a:br>
                      <a:r>
                        <a:rPr lang="it-IT" sz="1100" b="0" u="none" strike="noStrike" dirty="0">
                          <a:solidFill>
                            <a:srgbClr val="333333"/>
                          </a:solidFill>
                        </a:rPr>
                        <a:t>seleziona una delle seguenti opzioni:</a:t>
                      </a:r>
                    </a:p>
                    <a:p>
                      <a:pPr marL="740664" marR="0" indent="-283464" algn="l" fontAlgn="t">
                        <a:spcBef>
                          <a:spcPts val="450"/>
                        </a:spcBef>
                        <a:spcAft>
                          <a:spcPts val="200"/>
                        </a:spcAft>
                        <a:tabLst>
                          <a:tab pos="914400" algn="l"/>
                        </a:tabLst>
                      </a:pPr>
                      <a:r>
                        <a:rPr lang="it-IT" sz="1100" b="0" u="none" strike="noStrike" dirty="0">
                          <a:solidFill>
                            <a:srgbClr val="333333"/>
                          </a:solidFill>
                        </a:rPr>
                        <a:t>Piccolo: uno o due utenti colpiti</a:t>
                      </a:r>
                    </a:p>
                    <a:p>
                      <a:pPr marL="740664" marR="0" indent="-283464" algn="l" fontAlgn="t">
                        <a:spcBef>
                          <a:spcPts val="450"/>
                        </a:spcBef>
                        <a:spcAft>
                          <a:spcPts val="200"/>
                        </a:spcAft>
                        <a:tabLst>
                          <a:tab pos="914400" algn="l"/>
                        </a:tabLst>
                      </a:pPr>
                      <a:r>
                        <a:rPr lang="it-IT" sz="1100" b="0" u="none" strike="noStrike" dirty="0">
                          <a:solidFill>
                            <a:srgbClr val="333333"/>
                          </a:solidFill>
                        </a:rPr>
                        <a:t>Medio: un gruppo specifico di utenti colpiti</a:t>
                      </a:r>
                    </a:p>
                    <a:p>
                      <a:pPr marL="740664" marR="0" indent="-283464" algn="l" fontAlgn="t">
                        <a:spcBef>
                          <a:spcPts val="450"/>
                        </a:spcBef>
                        <a:spcAft>
                          <a:spcPts val="450"/>
                        </a:spcAft>
                        <a:tabLst>
                          <a:tab pos="914400" algn="l"/>
                        </a:tabLst>
                      </a:pPr>
                      <a:r>
                        <a:rPr lang="it-IT" sz="1100" b="0" u="none" strike="noStrike" dirty="0">
                          <a:solidFill>
                            <a:srgbClr val="333333"/>
                          </a:solidFill>
                        </a:rPr>
                        <a:t>Grande: la maggior parte degli utenti colpiti</a:t>
                      </a:r>
                    </a:p>
                  </a:txBody>
                  <a:tcPr marL="51102" marR="51102" marT="45991" marB="45991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/>
                      </a:solidFill>
                      <a:prstDash val="solid"/>
                      <a:miter lim="800000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miter lim="800000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4122772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52B209B-C516-4945-B780-A19E22550C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6788432"/>
              </p:ext>
            </p:extLst>
          </p:nvPr>
        </p:nvGraphicFramePr>
        <p:xfrm>
          <a:off x="6147732" y="1637960"/>
          <a:ext cx="5782110" cy="4068708"/>
        </p:xfrm>
        <a:graphic>
          <a:graphicData uri="http://schemas.openxmlformats.org/drawingml/2006/table">
            <a:tbl>
              <a:tblPr firstRow="1" firstCol="1" bandRow="1"/>
              <a:tblGrid>
                <a:gridCol w="903611">
                  <a:extLst>
                    <a:ext uri="{9D8B030D-6E8A-4147-A177-3AD203B41FA5}">
                      <a16:colId xmlns:a16="http://schemas.microsoft.com/office/drawing/2014/main" val="921579654"/>
                    </a:ext>
                  </a:extLst>
                </a:gridCol>
                <a:gridCol w="4878499">
                  <a:extLst>
                    <a:ext uri="{9D8B030D-6E8A-4147-A177-3AD203B41FA5}">
                      <a16:colId xmlns:a16="http://schemas.microsoft.com/office/drawing/2014/main" val="2790224011"/>
                    </a:ext>
                  </a:extLst>
                </a:gridCol>
              </a:tblGrid>
              <a:tr h="20972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200" b="1" u="none" strike="noStrike">
                          <a:solidFill>
                            <a:schemeClr val="bg1"/>
                          </a:solidFill>
                        </a:rPr>
                        <a:t>Categoria</a:t>
                      </a:r>
                    </a:p>
                  </a:txBody>
                  <a:tcPr marL="51102" marR="51102" marT="45991" marB="45991">
                    <a:lnL w="6350" cap="flat" cmpd="sng" algn="ctr">
                      <a:solidFill>
                        <a:sysClr val="windowText" lastClr="000000"/>
                      </a:solidFill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miter lim="800000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200" b="1" u="none" strike="noStrike">
                          <a:solidFill>
                            <a:schemeClr val="bg1"/>
                          </a:solidFill>
                        </a:rPr>
                        <a:t>Descrizione</a:t>
                      </a:r>
                    </a:p>
                  </a:txBody>
                  <a:tcPr marL="51102" marR="51102" marT="45991" marB="45991">
                    <a:lnL>
                      <a:noFill/>
                    </a:lnL>
                    <a:lnR w="6350" cap="flat" cmpd="sng" algn="ctr">
                      <a:solidFill>
                        <a:sysClr val="windowText" lastClr="000000"/>
                      </a:solidFill>
                      <a:prstDash val="solid"/>
                      <a:miter lim="800000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miter lim="800000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8336074"/>
                  </a:ext>
                </a:extLst>
              </a:tr>
              <a:tr h="192537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100" b="1" u="none" strike="noStrike" dirty="0">
                          <a:solidFill>
                            <a:srgbClr val="333333"/>
                          </a:solidFill>
                        </a:rPr>
                        <a:t>Riassumere il problema</a:t>
                      </a:r>
                    </a:p>
                  </a:txBody>
                  <a:tcPr marL="51102" marR="51102" marT="45991" marB="45991">
                    <a:lnL w="6350" cap="flat" cmpd="sng" algn="ctr">
                      <a:solidFill>
                        <a:sysClr val="windowText" lastClr="000000"/>
                      </a:solidFill>
                      <a:prstDash val="solid"/>
                      <a:miter lim="800000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l" fontAlgn="t">
                        <a:spcBef>
                          <a:spcPts val="750"/>
                        </a:spcBef>
                        <a:spcAft>
                          <a:spcPts val="750"/>
                        </a:spcAft>
                      </a:pPr>
                      <a:r>
                        <a:rPr lang="it-IT" sz="1100" b="0" u="none" strike="noStrike" dirty="0">
                          <a:solidFill>
                            <a:srgbClr val="333333"/>
                          </a:solidFill>
                        </a:rPr>
                        <a:t>Fornisci un riassunto descrittivo del problema. Menziona qual è il problema specifico e cosa stai vedendo. </a:t>
                      </a:r>
                    </a:p>
                    <a:p>
                      <a:pPr marL="0" marR="0" algn="l" fontAlgn="t">
                        <a:spcBef>
                          <a:spcPts val="750"/>
                        </a:spcBef>
                        <a:spcAft>
                          <a:spcPts val="750"/>
                        </a:spcAft>
                      </a:pPr>
                      <a:r>
                        <a:rPr lang="it-IT" sz="1100" b="0" u="none" strike="noStrike" dirty="0">
                          <a:solidFill>
                            <a:srgbClr val="333333"/>
                          </a:solidFill>
                        </a:rPr>
                        <a:t>Esempi di riassunti descrittivi:</a:t>
                      </a:r>
                    </a:p>
                    <a:p>
                      <a:pPr marL="358775" marR="0" indent="-282575" algn="l" fontAlgn="t">
                        <a:spcBef>
                          <a:spcPts val="450"/>
                        </a:spcBef>
                        <a:spcAft>
                          <a:spcPts val="450"/>
                        </a:spcAft>
                        <a:tabLst>
                          <a:tab pos="914400" algn="l"/>
                        </a:tabLst>
                      </a:pPr>
                      <a:r>
                        <a:rPr lang="it-IT" sz="1100" b="0" u="none" strike="noStrike" dirty="0">
                          <a:solidFill>
                            <a:srgbClr val="333333"/>
                          </a:solidFill>
                        </a:rPr>
                        <a:t>Errore "Impossibile elaborare la risposta SAML in entrata" con Federated ID</a:t>
                      </a:r>
                    </a:p>
                    <a:p>
                      <a:pPr marL="358775" marR="0" indent="-282575" algn="l" fontAlgn="t">
                        <a:spcBef>
                          <a:spcPts val="450"/>
                        </a:spcBef>
                        <a:spcAft>
                          <a:spcPts val="450"/>
                        </a:spcAft>
                        <a:tabLst>
                          <a:tab pos="914400" algn="l"/>
                        </a:tabLst>
                      </a:pPr>
                      <a:r>
                        <a:rPr lang="it-IT" sz="1100" b="0" u="none" strike="noStrike" dirty="0">
                          <a:solidFill>
                            <a:srgbClr val="333333"/>
                          </a:solidFill>
                        </a:rPr>
                        <a:t>"Account non riconosciuto" nel pannello di supporto</a:t>
                      </a:r>
                    </a:p>
                    <a:p>
                      <a:pPr marL="358775" marR="0" indent="-282575" algn="l" fontAlgn="t">
                        <a:spcBef>
                          <a:spcPts val="450"/>
                        </a:spcBef>
                        <a:spcAft>
                          <a:spcPts val="450"/>
                        </a:spcAft>
                        <a:tabLst>
                          <a:tab pos="914400" algn="l"/>
                        </a:tabLst>
                      </a:pPr>
                      <a:r>
                        <a:rPr lang="it-IT" sz="1100" b="0" u="none" strike="noStrike" dirty="0">
                          <a:solidFill>
                            <a:srgbClr val="333333"/>
                          </a:solidFill>
                        </a:rPr>
                        <a:t>Errore 400 o altro errore quando si cerca di convalidare una richiesta di dominio</a:t>
                      </a:r>
                    </a:p>
                    <a:p>
                      <a:pPr marL="358775" marR="0" indent="-282575" algn="l" fontAlgn="t">
                        <a:spcBef>
                          <a:spcPts val="450"/>
                        </a:spcBef>
                        <a:spcAft>
                          <a:spcPts val="450"/>
                        </a:spcAft>
                        <a:tabLst>
                          <a:tab pos="914400" algn="l"/>
                        </a:tabLst>
                      </a:pPr>
                      <a:r>
                        <a:rPr lang="it-IT" sz="1100" b="0" u="none" strike="noStrike" dirty="0">
                          <a:solidFill>
                            <a:srgbClr val="333333"/>
                          </a:solidFill>
                        </a:rPr>
                        <a:t>Il pannello utenti, gruppi o identità è vuoto</a:t>
                      </a:r>
                    </a:p>
                    <a:p>
                      <a:pPr marL="358775" marR="0" indent="-282575" algn="l" fontAlgn="t">
                        <a:spcBef>
                          <a:spcPts val="450"/>
                        </a:spcBef>
                        <a:spcAft>
                          <a:spcPts val="450"/>
                        </a:spcAft>
                        <a:tabLst>
                          <a:tab pos="914400" algn="l"/>
                        </a:tabLst>
                      </a:pPr>
                      <a:r>
                        <a:rPr lang="it-IT" sz="1100" b="0" u="none" strike="noStrike" dirty="0">
                          <a:solidFill>
                            <a:srgbClr val="333333"/>
                          </a:solidFill>
                        </a:rPr>
                        <a:t>Cambio della rivendicazione del dominio da Enterprise ID a Federato (o viceversa)</a:t>
                      </a:r>
                    </a:p>
                    <a:p>
                      <a:pPr marL="358775" marR="0" indent="-282575" algn="l" fontAlgn="t">
                        <a:spcBef>
                          <a:spcPts val="450"/>
                        </a:spcBef>
                        <a:spcAft>
                          <a:spcPts val="450"/>
                        </a:spcAft>
                        <a:tabLst>
                          <a:tab pos="914400" algn="l"/>
                        </a:tabLst>
                      </a:pPr>
                      <a:r>
                        <a:rPr lang="it-IT" sz="1100" b="0" u="none" strike="noStrike" dirty="0">
                          <a:solidFill>
                            <a:srgbClr val="333333"/>
                          </a:solidFill>
                        </a:rPr>
                        <a:t>Ricezione dell'errore "Un invito con questo codice non è stato trovato".</a:t>
                      </a:r>
                    </a:p>
                  </a:txBody>
                  <a:tcPr marL="51102" marR="51102" marT="45991" marB="45991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/>
                      </a:solidFill>
                      <a:prstDash val="solid"/>
                      <a:miter lim="800000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2695814"/>
                  </a:ext>
                </a:extLst>
              </a:tr>
              <a:tr h="50406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l" defTabSz="6858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100" b="1" u="none" strike="noStrike" dirty="0">
                          <a:solidFill>
                            <a:srgbClr val="333333"/>
                          </a:solidFill>
                        </a:rPr>
                        <a:t>Descrivere </a:t>
                      </a:r>
                      <a:br>
                        <a:rPr lang="it-IT" sz="1100" b="1" u="none" strike="noStrike" dirty="0">
                          <a:solidFill>
                            <a:srgbClr val="333333"/>
                          </a:solidFill>
                        </a:rPr>
                      </a:br>
                      <a:r>
                        <a:rPr lang="it-IT" sz="1100" b="1" u="none" strike="noStrike" dirty="0">
                          <a:solidFill>
                            <a:srgbClr val="333333"/>
                          </a:solidFill>
                        </a:rPr>
                        <a:t>la natura </a:t>
                      </a:r>
                      <a:br>
                        <a:rPr lang="it-IT" sz="1100" b="1" u="none" strike="noStrike" dirty="0">
                          <a:solidFill>
                            <a:srgbClr val="333333"/>
                          </a:solidFill>
                        </a:rPr>
                      </a:br>
                      <a:r>
                        <a:rPr lang="it-IT" sz="1100" b="1" u="none" strike="noStrike" dirty="0">
                          <a:solidFill>
                            <a:srgbClr val="333333"/>
                          </a:solidFill>
                        </a:rPr>
                        <a:t>del problema</a:t>
                      </a:r>
                    </a:p>
                  </a:txBody>
                  <a:tcPr marL="51102" marR="51102" marT="45991" marB="45991">
                    <a:lnL w="6350" cap="flat" cmpd="sng" algn="ctr">
                      <a:solidFill>
                        <a:sysClr val="windowText" lastClr="000000"/>
                      </a:solidFill>
                      <a:prstDash val="solid"/>
                      <a:miter lim="800000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miter lim="800000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l" defTabSz="6858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100" b="0" u="none" strike="noStrike" dirty="0">
                          <a:solidFill>
                            <a:srgbClr val="333333"/>
                          </a:solidFill>
                        </a:rPr>
                        <a:t>Dichiara le tue richieste o descrivi il tuo problema in dettaglio, includendo il flusso </a:t>
                      </a:r>
                      <a:br>
                        <a:rPr lang="it-IT" sz="1100" b="0" u="none" strike="noStrike" dirty="0">
                          <a:solidFill>
                            <a:srgbClr val="333333"/>
                          </a:solidFill>
                        </a:rPr>
                      </a:br>
                      <a:r>
                        <a:rPr lang="it-IT" sz="1100" b="0" u="none" strike="noStrike" dirty="0">
                          <a:solidFill>
                            <a:srgbClr val="333333"/>
                          </a:solidFill>
                        </a:rPr>
                        <a:t>di lavoro che ha causato il problema e i passaggi da riprodurre. Includi dettagli su quando è successo per la prima volta.</a:t>
                      </a:r>
                    </a:p>
                  </a:txBody>
                  <a:tcPr marL="51102" marR="51102" marT="45991" marB="45991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/>
                      </a:solidFill>
                      <a:prstDash val="solid"/>
                      <a:miter lim="800000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miter lim="800000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8182946"/>
                  </a:ext>
                </a:extLst>
              </a:tr>
              <a:tr h="40595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l" defTabSz="6858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100" b="1" u="none" strike="noStrike" dirty="0">
                          <a:solidFill>
                            <a:srgbClr val="333333"/>
                          </a:solidFill>
                        </a:rPr>
                        <a:t>Allegare screenshot </a:t>
                      </a:r>
                      <a:br>
                        <a:rPr lang="it-IT" sz="1100" b="1" u="none" strike="noStrike" dirty="0">
                          <a:solidFill>
                            <a:srgbClr val="333333"/>
                          </a:solidFill>
                        </a:rPr>
                      </a:br>
                      <a:r>
                        <a:rPr lang="it-IT" sz="1100" b="1" u="none" strike="noStrike" dirty="0">
                          <a:solidFill>
                            <a:srgbClr val="333333"/>
                          </a:solidFill>
                        </a:rPr>
                        <a:t>o file</a:t>
                      </a:r>
                    </a:p>
                  </a:txBody>
                  <a:tcPr marL="51102" marR="51102" marT="45991" marB="45991">
                    <a:lnL w="6350" cap="flat" cmpd="sng" algn="ctr">
                      <a:solidFill>
                        <a:sysClr val="windowText" lastClr="000000"/>
                      </a:solidFill>
                      <a:prstDash val="solid"/>
                      <a:miter lim="800000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miter lim="800000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l" defTabSz="6858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100" b="0" u="none" strike="noStrike" dirty="0">
                          <a:solidFill>
                            <a:srgbClr val="333333"/>
                          </a:solidFill>
                        </a:rPr>
                        <a:t>Puoi allegare al caso file rilevanti fino a 20 MB. Per esempio, uno screenshot dell'errore. I file eseguibili e DLL non sono supportati.</a:t>
                      </a:r>
                    </a:p>
                  </a:txBody>
                  <a:tcPr marL="51102" marR="51102" marT="45991" marB="45991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/>
                      </a:solidFill>
                      <a:prstDash val="solid"/>
                      <a:miter lim="800000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miter lim="800000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54593553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E6A32305-4C9F-4210-8001-C9F427594816}"/>
              </a:ext>
            </a:extLst>
          </p:cNvPr>
          <p:cNvSpPr txBox="1"/>
          <p:nvPr/>
        </p:nvSpPr>
        <p:spPr>
          <a:xfrm>
            <a:off x="1339403" y="6381485"/>
            <a:ext cx="521008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i="1"/>
              <a:t>Nota: per problemi di supporto P1 (Critico), chiama l'Assistenza clienti Adobe. I numeri di telefono sono elencati </a:t>
            </a:r>
            <a:r>
              <a:rPr lang="it-IT" sz="1000" i="1">
                <a:hlinkClick r:id="rId2" action="ppaction://hlinksldjump"/>
              </a:rPr>
              <a:t>qui</a:t>
            </a:r>
            <a:r>
              <a:rPr lang="it-IT" sz="1000" i="1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272057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9C01B-9B5F-4B00-8D01-7A0A8D41AB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Creare un caso di supporto | Adobe Analytics, Adobe Audience Manager </a:t>
            </a:r>
            <a:br>
              <a:rPr lang="it-IT" dirty="0"/>
            </a:br>
            <a:r>
              <a:rPr lang="it-IT" dirty="0"/>
              <a:t>e Adobe Target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5803E6-9431-44F5-93C5-2C9B0390D0A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91060" y="1394086"/>
            <a:ext cx="11521440" cy="1055499"/>
          </a:xfr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it-IT" sz="1400">
                <a:latin typeface="+mn-lt"/>
              </a:rPr>
              <a:t>Segui i passaggi seguenti per creare un caso di supporto nel portale Experience League per le seguenti soluzioni: </a:t>
            </a:r>
          </a:p>
          <a:p>
            <a:pPr marL="171450" indent="-1714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1400" b="1">
                <a:latin typeface="+mn-lt"/>
              </a:rPr>
              <a:t>Adobe Analytics </a:t>
            </a:r>
          </a:p>
          <a:p>
            <a:pPr marL="171450" indent="-1714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1400" b="1">
                <a:latin typeface="+mn-lt"/>
              </a:rPr>
              <a:t>Adobe Audience Manager </a:t>
            </a:r>
          </a:p>
        </p:txBody>
      </p:sp>
      <p:graphicFrame>
        <p:nvGraphicFramePr>
          <p:cNvPr id="4" name="Table 7">
            <a:extLst>
              <a:ext uri="{FF2B5EF4-FFF2-40B4-BE49-F238E27FC236}">
                <a16:creationId xmlns:a16="http://schemas.microsoft.com/office/drawing/2014/main" id="{39C4A124-C46D-4417-A37C-3EB22CD865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1715555"/>
              </p:ext>
            </p:extLst>
          </p:nvPr>
        </p:nvGraphicFramePr>
        <p:xfrm>
          <a:off x="310896" y="2355750"/>
          <a:ext cx="11494008" cy="4414166"/>
        </p:xfrm>
        <a:graphic>
          <a:graphicData uri="http://schemas.openxmlformats.org/drawingml/2006/table">
            <a:tbl>
              <a:tblPr firstRow="1" bandRow="1"/>
              <a:tblGrid>
                <a:gridCol w="1349133">
                  <a:extLst>
                    <a:ext uri="{9D8B030D-6E8A-4147-A177-3AD203B41FA5}">
                      <a16:colId xmlns:a16="http://schemas.microsoft.com/office/drawing/2014/main" val="888503124"/>
                    </a:ext>
                  </a:extLst>
                </a:gridCol>
                <a:gridCol w="10144875">
                  <a:extLst>
                    <a:ext uri="{9D8B030D-6E8A-4147-A177-3AD203B41FA5}">
                      <a16:colId xmlns:a16="http://schemas.microsoft.com/office/drawing/2014/main" val="575858807"/>
                    </a:ext>
                  </a:extLst>
                </a:gridCol>
              </a:tblGrid>
              <a:tr h="441416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it-IT" sz="1200">
                          <a:solidFill>
                            <a:schemeClr val="bg1"/>
                          </a:solidFill>
                          <a:latin typeface="+mn-lt"/>
                        </a:rPr>
                        <a:t>AZIONE</a:t>
                      </a:r>
                    </a:p>
                  </a:txBody>
                  <a:tcPr marL="9000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indent="0" fontAlgn="base">
                        <a:buFont typeface="Arial" panose="020B0604020202020204" pitchFamily="34" charset="0"/>
                        <a:buNone/>
                      </a:pPr>
                      <a:r>
                        <a:rPr lang="it-IT" sz="135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Vai a </a:t>
                      </a:r>
                      <a:r>
                        <a:rPr lang="it-IT" sz="1350" b="0" i="0" u="sng" strike="noStrik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hlinkClick r:id="rId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Sito di invio dei ticket per Experience League</a:t>
                      </a:r>
                      <a:r>
                        <a:rPr lang="it-IT" sz="1350" b="0" i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</a:p>
                    <a:p>
                      <a:pPr marL="171450" indent="-171450" fontAlgn="base">
                        <a:buFont typeface="Arial" panose="020B0604020202020204" pitchFamily="34" charset="0"/>
                        <a:buChar char="•"/>
                      </a:pPr>
                      <a:r>
                        <a:rPr lang="it-IT" sz="1350" b="0" i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Seleziona dalla scheda di sinistra la soluzione per la quale hai bisogno di aiuto:</a:t>
                      </a:r>
                    </a:p>
                    <a:p>
                      <a:pPr marL="0" indent="0" algn="l" rtl="0" fontAlgn="base">
                        <a:buFont typeface="Arial" panose="020B0604020202020204" pitchFamily="34" charset="0"/>
                        <a:buNone/>
                      </a:pPr>
                      <a:endParaRPr lang="en-US" sz="1350" b="0" dirty="0">
                        <a:solidFill>
                          <a:schemeClr val="tx1"/>
                        </a:solidFill>
                        <a:latin typeface="Adobe Clean Light"/>
                      </a:endParaRPr>
                    </a:p>
                    <a:p>
                      <a:pPr marL="0" indent="0" fontAlgn="base">
                        <a:buFont typeface="Arial" panose="020B0604020202020204" pitchFamily="34" charset="0"/>
                        <a:buNone/>
                      </a:pPr>
                      <a:r>
                        <a:rPr lang="it-IT" sz="1350" b="0" dirty="0">
                          <a:solidFill>
                            <a:schemeClr val="tx1"/>
                          </a:solidFill>
                          <a:latin typeface="Adobe Clean Light"/>
                        </a:rPr>
                        <a:t>Completa il modulo con le seguenti informazioni/dettagli</a:t>
                      </a:r>
                    </a:p>
                    <a:p>
                      <a:pPr marL="285750" indent="-285750" fontAlgn="base">
                        <a:buFont typeface="Arial" panose="020B0604020202020204" pitchFamily="34" charset="0"/>
                        <a:buChar char="•"/>
                      </a:pPr>
                      <a:r>
                        <a:rPr lang="it-IT" sz="1350" b="0" dirty="0">
                          <a:solidFill>
                            <a:schemeClr val="tx1"/>
                          </a:solidFill>
                          <a:latin typeface="Adobe Clean Light"/>
                        </a:rPr>
                        <a:t>Oggetto della richiesta o del problema</a:t>
                      </a:r>
                    </a:p>
                    <a:p>
                      <a:pPr marL="285750" indent="-285750" fontAlgn="base">
                        <a:buFont typeface="Arial" panose="020B0604020202020204" pitchFamily="34" charset="0"/>
                        <a:buChar char="•"/>
                      </a:pPr>
                      <a:r>
                        <a:rPr lang="it-IT" sz="1350" b="0" dirty="0">
                          <a:solidFill>
                            <a:schemeClr val="tx1"/>
                          </a:solidFill>
                          <a:latin typeface="Adobe Clean Light"/>
                        </a:rPr>
                        <a:t>Il tuo nome e cognome</a:t>
                      </a:r>
                    </a:p>
                    <a:p>
                      <a:pPr marL="285750" indent="-285750" fontAlgn="base">
                        <a:buFont typeface="Arial" panose="020B0604020202020204" pitchFamily="34" charset="0"/>
                        <a:buChar char="•"/>
                      </a:pPr>
                      <a:r>
                        <a:rPr lang="it-IT" sz="1350" b="0" dirty="0">
                          <a:solidFill>
                            <a:schemeClr val="tx1"/>
                          </a:solidFill>
                          <a:latin typeface="Adobe Clean Light"/>
                        </a:rPr>
                        <a:t>Il tuo indirizzo e-mail</a:t>
                      </a:r>
                    </a:p>
                    <a:p>
                      <a:pPr marL="285750" indent="-285750" fontAlgn="base">
                        <a:buFont typeface="Arial" panose="020B0604020202020204" pitchFamily="34" charset="0"/>
                        <a:buChar char="•"/>
                      </a:pPr>
                      <a:r>
                        <a:rPr lang="it-IT" sz="1350" b="0" dirty="0">
                          <a:solidFill>
                            <a:schemeClr val="tx1"/>
                          </a:solidFill>
                          <a:latin typeface="Adobe Clean Light"/>
                        </a:rPr>
                        <a:t>Il nome della tua azienda</a:t>
                      </a:r>
                    </a:p>
                    <a:p>
                      <a:pPr marL="285750" indent="-285750" fontAlgn="base">
                        <a:buFont typeface="Arial" panose="020B0604020202020204" pitchFamily="34" charset="0"/>
                        <a:buChar char="•"/>
                      </a:pPr>
                      <a:r>
                        <a:rPr lang="it-IT" sz="1350" b="0" dirty="0">
                          <a:solidFill>
                            <a:schemeClr val="tx1"/>
                          </a:solidFill>
                          <a:latin typeface="Adobe Clean Light"/>
                        </a:rPr>
                        <a:t>Inserisci la priorità</a:t>
                      </a:r>
                    </a:p>
                    <a:p>
                      <a:pPr marL="742950" lvl="1" indent="-285750" fontAlgn="base">
                        <a:buFont typeface="Arial" panose="020B0604020202020204" pitchFamily="34" charset="0"/>
                        <a:buChar char="•"/>
                      </a:pPr>
                      <a:r>
                        <a:rPr lang="it-IT" sz="1350" b="0" dirty="0">
                          <a:solidFill>
                            <a:schemeClr val="tx1"/>
                          </a:solidFill>
                          <a:latin typeface="Adobe Clean Light"/>
                        </a:rPr>
                        <a:t>P1 richiede una telefonata</a:t>
                      </a:r>
                    </a:p>
                    <a:p>
                      <a:pPr marL="742950" lvl="1" indent="-285750" fontAlgn="base">
                        <a:buFont typeface="Arial" panose="020B0604020202020204" pitchFamily="34" charset="0"/>
                        <a:buChar char="•"/>
                      </a:pPr>
                      <a:r>
                        <a:rPr lang="it-IT" sz="1350" b="0" dirty="0">
                          <a:solidFill>
                            <a:schemeClr val="tx1"/>
                          </a:solidFill>
                          <a:latin typeface="Adobe Clean Light"/>
                        </a:rPr>
                        <a:t>P2 (urgente)</a:t>
                      </a:r>
                    </a:p>
                    <a:p>
                      <a:pPr marL="742950" lvl="1" indent="-285750" fontAlgn="base">
                        <a:buFont typeface="Arial" panose="020B0604020202020204" pitchFamily="34" charset="0"/>
                        <a:buChar char="•"/>
                      </a:pPr>
                      <a:r>
                        <a:rPr lang="it-IT" sz="1350" b="0" dirty="0">
                          <a:solidFill>
                            <a:schemeClr val="tx1"/>
                          </a:solidFill>
                          <a:latin typeface="Adobe Clean Light"/>
                        </a:rPr>
                        <a:t>P3 importante</a:t>
                      </a:r>
                    </a:p>
                    <a:p>
                      <a:pPr marL="742950" lvl="1" indent="-285750" fontAlgn="base">
                        <a:buFont typeface="Arial" panose="020B0604020202020204" pitchFamily="34" charset="0"/>
                        <a:buChar char="•"/>
                      </a:pPr>
                      <a:r>
                        <a:rPr lang="it-IT" sz="1350" b="0" dirty="0">
                          <a:solidFill>
                            <a:schemeClr val="tx1"/>
                          </a:solidFill>
                          <a:latin typeface="Adobe Clean Light"/>
                        </a:rPr>
                        <a:t>P4 minore (solo informazioni)</a:t>
                      </a:r>
                    </a:p>
                    <a:p>
                      <a:pPr marL="285750" indent="-285750" fontAlgn="base">
                        <a:buFont typeface="Arial" panose="020B0604020202020204" pitchFamily="34" charset="0"/>
                        <a:buChar char="•"/>
                      </a:pPr>
                      <a:r>
                        <a:rPr lang="it-IT" sz="1350" b="0" dirty="0">
                          <a:solidFill>
                            <a:schemeClr val="tx1"/>
                          </a:solidFill>
                          <a:latin typeface="Adobe Clean Light"/>
                        </a:rPr>
                        <a:t>Fornire i dettagli della richiesta o del problema</a:t>
                      </a:r>
                    </a:p>
                    <a:p>
                      <a:pPr marL="0" indent="0" algn="l" rtl="0" fontAlgn="base">
                        <a:buFont typeface="Arial" panose="020B0604020202020204" pitchFamily="34" charset="0"/>
                        <a:buNone/>
                      </a:pPr>
                      <a:endParaRPr lang="en-US" sz="13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0000" marR="90000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9359884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BA4ED11A-A921-42F3-A58B-F6D4FCF82B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818424"/>
            <a:ext cx="5594332" cy="351096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3707CF2-B7AB-47FB-82D3-BAEA1BA17DD4}"/>
              </a:ext>
            </a:extLst>
          </p:cNvPr>
          <p:cNvSpPr txBox="1"/>
          <p:nvPr/>
        </p:nvSpPr>
        <p:spPr>
          <a:xfrm>
            <a:off x="1477860" y="6372365"/>
            <a:ext cx="102124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5425">
              <a:lnSpc>
                <a:spcPct val="100000"/>
              </a:lnSpc>
            </a:pPr>
            <a:r>
              <a:rPr lang="it-IT" sz="1000" i="1" dirty="0"/>
              <a:t>La conferma via e-mail dovrebbe arrivare se la tua e-mail è registrata come utente supportato (generato dal sistema) e una volta che un ticket è assegnato </a:t>
            </a:r>
            <a:br>
              <a:rPr lang="it-IT" sz="1000" i="1" dirty="0"/>
            </a:br>
            <a:r>
              <a:rPr lang="it-IT" sz="1000" i="1" dirty="0"/>
              <a:t>a un ingegnere del Service Desk, ti risponderà via e-mail.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0331A0F-54CF-4492-BFEE-B2C8B0B72D3D}"/>
              </a:ext>
            </a:extLst>
          </p:cNvPr>
          <p:cNvSpPr txBox="1"/>
          <p:nvPr/>
        </p:nvSpPr>
        <p:spPr>
          <a:xfrm>
            <a:off x="2686574" y="1614814"/>
            <a:ext cx="609460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1400" b="1">
                <a:latin typeface="+mn-lt"/>
              </a:rPr>
              <a:t>Adobe Target</a:t>
            </a:r>
          </a:p>
          <a:p>
            <a:pPr marL="171450" indent="-1714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1400" b="1"/>
              <a:t>Adobe Social</a:t>
            </a:r>
          </a:p>
        </p:txBody>
      </p:sp>
    </p:spTree>
    <p:extLst>
      <p:ext uri="{BB962C8B-B14F-4D97-AF65-F5344CB8AC3E}">
        <p14:creationId xmlns:p14="http://schemas.microsoft.com/office/powerpoint/2010/main" val="9938505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9C01B-9B5F-4B00-8D01-7A0A8D41AB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Creare un caso di supporto | Adobe Primetime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5803E6-9431-44F5-93C5-2C9B0390D0A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91060" y="1394086"/>
            <a:ext cx="11521440" cy="1055499"/>
          </a:xfr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it-IT" sz="1400" dirty="0">
                <a:latin typeface="+mn-lt"/>
              </a:rPr>
              <a:t>Segui i passaggi seguenti per creare un caso di supporto nel portale Experience League per le seguenti soluzioni: </a:t>
            </a:r>
          </a:p>
          <a:p>
            <a:pPr marL="171450" indent="-1714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1400" b="1" dirty="0">
                <a:latin typeface="+mn-lt"/>
              </a:rPr>
              <a:t>Adobe Primetime </a:t>
            </a:r>
          </a:p>
        </p:txBody>
      </p:sp>
      <p:graphicFrame>
        <p:nvGraphicFramePr>
          <p:cNvPr id="4" name="Table 7">
            <a:extLst>
              <a:ext uri="{FF2B5EF4-FFF2-40B4-BE49-F238E27FC236}">
                <a16:creationId xmlns:a16="http://schemas.microsoft.com/office/drawing/2014/main" id="{39C4A124-C46D-4417-A37C-3EB22CD865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4995528"/>
              </p:ext>
            </p:extLst>
          </p:nvPr>
        </p:nvGraphicFramePr>
        <p:xfrm>
          <a:off x="637563" y="2187970"/>
          <a:ext cx="10888910" cy="4414166"/>
        </p:xfrm>
        <a:graphic>
          <a:graphicData uri="http://schemas.openxmlformats.org/drawingml/2006/table">
            <a:tbl>
              <a:tblPr firstRow="1" bandRow="1"/>
              <a:tblGrid>
                <a:gridCol w="1278109">
                  <a:extLst>
                    <a:ext uri="{9D8B030D-6E8A-4147-A177-3AD203B41FA5}">
                      <a16:colId xmlns:a16="http://schemas.microsoft.com/office/drawing/2014/main" val="888503124"/>
                    </a:ext>
                  </a:extLst>
                </a:gridCol>
                <a:gridCol w="9610801">
                  <a:extLst>
                    <a:ext uri="{9D8B030D-6E8A-4147-A177-3AD203B41FA5}">
                      <a16:colId xmlns:a16="http://schemas.microsoft.com/office/drawing/2014/main" val="575858807"/>
                    </a:ext>
                  </a:extLst>
                </a:gridCol>
              </a:tblGrid>
              <a:tr h="441416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it-IT" sz="1200">
                          <a:solidFill>
                            <a:schemeClr val="bg1"/>
                          </a:solidFill>
                          <a:latin typeface="+mn-lt"/>
                        </a:rPr>
                        <a:t>AZIONE</a:t>
                      </a:r>
                    </a:p>
                  </a:txBody>
                  <a:tcPr marL="9000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indent="0" fontAlgn="base">
                        <a:buFont typeface="Arial" panose="020B0604020202020204" pitchFamily="34" charset="0"/>
                        <a:buNone/>
                      </a:pPr>
                      <a:r>
                        <a:rPr lang="it-IT" sz="135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Vai a </a:t>
                      </a:r>
                      <a:r>
                        <a:rPr lang="it-IT" sz="1350" b="0" i="0" u="sng" strike="noStrik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hlinkClick r:id="rId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Sito di invio dei ticket per Experience League</a:t>
                      </a:r>
                      <a:r>
                        <a:rPr lang="it-IT" sz="1350" b="0" i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</a:p>
                    <a:p>
                      <a:pPr marL="171450" indent="-171450" fontAlgn="base">
                        <a:buFont typeface="Arial" panose="020B0604020202020204" pitchFamily="34" charset="0"/>
                        <a:buChar char="•"/>
                      </a:pPr>
                      <a:r>
                        <a:rPr lang="it-IT" sz="1350" b="0" i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Seleziona dalla scheda di sinistra la soluzione per la quale hai bisogno di aiuto: </a:t>
                      </a:r>
                    </a:p>
                    <a:p>
                      <a:pPr marL="171450" indent="-171450" algn="l" rtl="0" fontAlgn="base">
                        <a:buFont typeface="Arial" panose="020B0604020202020204" pitchFamily="34" charset="0"/>
                        <a:buChar char="•"/>
                      </a:pPr>
                      <a:endParaRPr lang="en-US" sz="135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 fontAlgn="base">
                        <a:buFont typeface="Arial" panose="020B0604020202020204" pitchFamily="34" charset="0"/>
                        <a:buNone/>
                      </a:pPr>
                      <a:r>
                        <a:rPr lang="it-IT" sz="1350" b="0" dirty="0">
                          <a:solidFill>
                            <a:schemeClr val="tx1"/>
                          </a:solidFill>
                          <a:latin typeface="Adobe Clean Light"/>
                        </a:rPr>
                        <a:t>Completa il modulo con le seguenti informazioni/dettagli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it-IT" sz="1350" b="0" dirty="0">
                          <a:solidFill>
                            <a:schemeClr val="tx1"/>
                          </a:solidFill>
                          <a:latin typeface="Adobe Clean Light" panose="020B0303020404020204" pitchFamily="34" charset="0"/>
                        </a:rPr>
                        <a:t>Riassunto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it-IT" sz="1350" b="0" dirty="0">
                          <a:solidFill>
                            <a:schemeClr val="tx1"/>
                          </a:solidFill>
                          <a:latin typeface="Adobe Clean Light" panose="020B0303020404020204" pitchFamily="34" charset="0"/>
                        </a:rPr>
                        <a:t>Passaggi per riprodurre il problema 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it-IT" sz="1350" b="0" dirty="0">
                          <a:solidFill>
                            <a:schemeClr val="tx1"/>
                          </a:solidFill>
                          <a:latin typeface="Adobe Clean Light" panose="020B0303020404020204" pitchFamily="34" charset="0"/>
                        </a:rPr>
                        <a:t>Recenti cambiamenti dell'ambiente 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it-IT" sz="1350" b="0" dirty="0">
                          <a:solidFill>
                            <a:schemeClr val="tx1"/>
                          </a:solidFill>
                          <a:latin typeface="Adobe Clean Light" panose="020B0303020404020204" pitchFamily="34" charset="0"/>
                        </a:rPr>
                        <a:t>Screenshot 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it-IT" sz="1350" b="0" dirty="0">
                          <a:solidFill>
                            <a:schemeClr val="tx1"/>
                          </a:solidFill>
                          <a:latin typeface="Adobe Clean Light" panose="020B0303020404020204" pitchFamily="34" charset="0"/>
                        </a:rPr>
                        <a:t>Messaggi di errore 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it-IT" sz="1350" b="0" dirty="0">
                          <a:solidFill>
                            <a:schemeClr val="tx1"/>
                          </a:solidFill>
                          <a:latin typeface="Adobe Clean Light" panose="020B0303020404020204" pitchFamily="34" charset="0"/>
                        </a:rPr>
                        <a:t>File di registro</a:t>
                      </a:r>
                    </a:p>
                    <a:p>
                      <a:pPr marL="171450" indent="-171450" algn="l" rtl="0" fontAlgn="base">
                        <a:buFont typeface="Arial" panose="020B0604020202020204" pitchFamily="34" charset="0"/>
                        <a:buChar char="•"/>
                      </a:pPr>
                      <a:endParaRPr lang="en-US" sz="13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0000" marR="90000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9359884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A3707CF2-B7AB-47FB-82D3-BAEA1BA17DD4}"/>
              </a:ext>
            </a:extLst>
          </p:cNvPr>
          <p:cNvSpPr txBox="1"/>
          <p:nvPr/>
        </p:nvSpPr>
        <p:spPr>
          <a:xfrm>
            <a:off x="1704363" y="6340049"/>
            <a:ext cx="9754998" cy="24622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25425"/>
            <a:r>
              <a:rPr lang="it-IT" sz="1000" i="1"/>
              <a:t>Accesso diretto ad </a:t>
            </a:r>
            <a:r>
              <a:rPr lang="it-IT" sz="1000" i="1">
                <a:hlinkClick r:id="rId3"/>
              </a:rPr>
              <a:t>Adobe Primetime</a:t>
            </a:r>
            <a:r>
              <a:rPr lang="it-IT" sz="1000" i="1"/>
              <a:t> e accesso diretto al </a:t>
            </a:r>
            <a:r>
              <a:rPr lang="it-IT" sz="1000" i="1">
                <a:hlinkClick r:id="rId4"/>
              </a:rPr>
              <a:t>portale di supporto di Adobe Commerce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8B509BA-5E49-4F7F-932B-11ED43195E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3781" y="2739655"/>
            <a:ext cx="4315712" cy="78776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C87CF3A-CD0B-4A7A-A73E-3BA7F1FABA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48436" y="3527424"/>
            <a:ext cx="3046402" cy="1996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4618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9C01B-9B5F-4B00-8D01-7A0A8D41AB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Creare un caso di supporto | Adobe Commerce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5803E6-9431-44F5-93C5-2C9B0390D0A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91060" y="1394086"/>
            <a:ext cx="11521440" cy="1055499"/>
          </a:xfr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it-IT" sz="1400" dirty="0">
                <a:latin typeface="+mn-lt"/>
              </a:rPr>
              <a:t>Segui i passaggi seguenti per creare un caso di supporto nel portale Experience League per le seguenti soluzioni: </a:t>
            </a:r>
          </a:p>
          <a:p>
            <a:pPr marL="171450" indent="-1714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1400" b="1" dirty="0">
                <a:latin typeface="+mn-lt"/>
              </a:rPr>
              <a:t>Adobe Commerce </a:t>
            </a:r>
          </a:p>
        </p:txBody>
      </p:sp>
      <p:graphicFrame>
        <p:nvGraphicFramePr>
          <p:cNvPr id="4" name="Table 7">
            <a:extLst>
              <a:ext uri="{FF2B5EF4-FFF2-40B4-BE49-F238E27FC236}">
                <a16:creationId xmlns:a16="http://schemas.microsoft.com/office/drawing/2014/main" id="{39C4A124-C46D-4417-A37C-3EB22CD865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3833158"/>
              </p:ext>
            </p:extLst>
          </p:nvPr>
        </p:nvGraphicFramePr>
        <p:xfrm>
          <a:off x="637563" y="2187970"/>
          <a:ext cx="10888910" cy="4414166"/>
        </p:xfrm>
        <a:graphic>
          <a:graphicData uri="http://schemas.openxmlformats.org/drawingml/2006/table">
            <a:tbl>
              <a:tblPr firstRow="1" bandRow="1"/>
              <a:tblGrid>
                <a:gridCol w="1278109">
                  <a:extLst>
                    <a:ext uri="{9D8B030D-6E8A-4147-A177-3AD203B41FA5}">
                      <a16:colId xmlns:a16="http://schemas.microsoft.com/office/drawing/2014/main" val="888503124"/>
                    </a:ext>
                  </a:extLst>
                </a:gridCol>
                <a:gridCol w="9610801">
                  <a:extLst>
                    <a:ext uri="{9D8B030D-6E8A-4147-A177-3AD203B41FA5}">
                      <a16:colId xmlns:a16="http://schemas.microsoft.com/office/drawing/2014/main" val="575858807"/>
                    </a:ext>
                  </a:extLst>
                </a:gridCol>
              </a:tblGrid>
              <a:tr h="441416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it-IT" sz="1200">
                          <a:solidFill>
                            <a:schemeClr val="bg1"/>
                          </a:solidFill>
                          <a:latin typeface="+mn-lt"/>
                        </a:rPr>
                        <a:t>AZIONE</a:t>
                      </a:r>
                    </a:p>
                  </a:txBody>
                  <a:tcPr marL="9000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indent="0" fontAlgn="base">
                        <a:buFont typeface="Arial" panose="020B0604020202020204" pitchFamily="34" charset="0"/>
                        <a:buNone/>
                      </a:pPr>
                      <a:r>
                        <a:rPr lang="it-IT" sz="1350" b="0" i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Vai al </a:t>
                      </a:r>
                      <a:r>
                        <a:rPr lang="it-IT" sz="1350" b="0" i="0" u="sng" strike="noStrike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hlinkClick r:id="rId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Sito di invio dei ticket per Experience League</a:t>
                      </a:r>
                      <a:r>
                        <a:rPr lang="it-IT" sz="1350" b="0" i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o direttamente su </a:t>
                      </a:r>
                      <a:r>
                        <a:rPr lang="it-IT" sz="1350" b="0" i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hlinkClick r:id="rId3"/>
                        </a:rPr>
                        <a:t>https://support.magento.com</a:t>
                      </a:r>
                      <a:r>
                        <a:rPr lang="it-IT" sz="1350" b="0" i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ed effettua l'accesso</a:t>
                      </a:r>
                    </a:p>
                    <a:p>
                      <a:pPr marL="0" indent="0" algn="l" rtl="0" fontAlgn="base">
                        <a:buFont typeface="Arial" panose="020B0604020202020204" pitchFamily="34" charset="0"/>
                        <a:buNone/>
                      </a:pPr>
                      <a:endParaRPr lang="en-US" sz="1350" b="0" i="0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indent="-171450" fontAlgn="base">
                        <a:buFont typeface="Arial" panose="020B0604020202020204" pitchFamily="34" charset="0"/>
                        <a:buChar char="•"/>
                      </a:pPr>
                      <a:r>
                        <a:rPr lang="it-IT" sz="1350" b="0" i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Seleziona dalla scheda di sinistra la soluzione per la quale hai bisogno di aiuto: </a:t>
                      </a:r>
                    </a:p>
                    <a:p>
                      <a:pPr marL="171450" indent="-171450" algn="l" rtl="0" fontAlgn="base">
                        <a:buFont typeface="Arial" panose="020B0604020202020204" pitchFamily="34" charset="0"/>
                        <a:buChar char="•"/>
                      </a:pPr>
                      <a:endParaRPr lang="en-US" sz="1350" b="0" i="0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 fontAlgn="base">
                        <a:buFont typeface="Arial" panose="020B0604020202020204" pitchFamily="34" charset="0"/>
                        <a:buNone/>
                      </a:pPr>
                      <a:r>
                        <a:rPr lang="it-IT" sz="1350" b="0">
                          <a:solidFill>
                            <a:schemeClr val="tx1"/>
                          </a:solidFill>
                          <a:latin typeface="Adobe Clean Light"/>
                        </a:rPr>
                        <a:t>Completa il modulo con le seguenti informazioni/dettagli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it-IT" sz="1350" b="0">
                          <a:solidFill>
                            <a:schemeClr val="tx1"/>
                          </a:solidFill>
                          <a:latin typeface="Adobe Clean Light" panose="020B0303020404020204" pitchFamily="34" charset="0"/>
                        </a:rPr>
                        <a:t>URL del progetto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it-IT" sz="1350" b="0">
                          <a:solidFill>
                            <a:schemeClr val="tx1"/>
                          </a:solidFill>
                          <a:latin typeface="Adobe Clean Light" panose="020B0303020404020204" pitchFamily="34" charset="0"/>
                        </a:rPr>
                        <a:t>Ambiente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it-IT" sz="1350" b="0">
                          <a:solidFill>
                            <a:schemeClr val="tx1"/>
                          </a:solidFill>
                          <a:latin typeface="Adobe Clean Light" panose="020B0303020404020204" pitchFamily="34" charset="0"/>
                        </a:rPr>
                        <a:t>Live o non live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it-IT" sz="1350" b="0">
                          <a:solidFill>
                            <a:schemeClr val="tx1"/>
                          </a:solidFill>
                          <a:latin typeface="Adobe Clean Light" panose="020B0303020404020204" pitchFamily="34" charset="0"/>
                        </a:rPr>
                        <a:t>Passaggi per riprodurre il problema 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it-IT" sz="1350" b="0">
                          <a:solidFill>
                            <a:schemeClr val="tx1"/>
                          </a:solidFill>
                          <a:latin typeface="Adobe Clean Light" panose="020B0303020404020204" pitchFamily="34" charset="0"/>
                        </a:rPr>
                        <a:t>Recenti cambiamenti dell'ambiente 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it-IT" sz="1350" b="0">
                          <a:solidFill>
                            <a:schemeClr val="tx1"/>
                          </a:solidFill>
                          <a:latin typeface="Adobe Clean Light" panose="020B0303020404020204" pitchFamily="34" charset="0"/>
                        </a:rPr>
                        <a:t>Screenshot 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it-IT" sz="1350" b="0">
                          <a:solidFill>
                            <a:schemeClr val="tx1"/>
                          </a:solidFill>
                          <a:latin typeface="Adobe Clean Light" panose="020B0303020404020204" pitchFamily="34" charset="0"/>
                        </a:rPr>
                        <a:t>Messaggi di errore 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it-IT" sz="1350" b="0">
                          <a:solidFill>
                            <a:schemeClr val="tx1"/>
                          </a:solidFill>
                          <a:latin typeface="Adobe Clean Light" panose="020B0303020404020204" pitchFamily="34" charset="0"/>
                        </a:rPr>
                        <a:t>File di registro</a:t>
                      </a:r>
                    </a:p>
                    <a:p>
                      <a:pPr marL="171450" indent="-171450" algn="l" rtl="0" fontAlgn="base">
                        <a:buFont typeface="Arial" panose="020B0604020202020204" pitchFamily="34" charset="0"/>
                        <a:buChar char="•"/>
                      </a:pPr>
                      <a:endParaRPr lang="en-US" sz="135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0000" marR="90000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9359884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A3707CF2-B7AB-47FB-82D3-BAEA1BA17DD4}"/>
              </a:ext>
            </a:extLst>
          </p:cNvPr>
          <p:cNvSpPr txBox="1"/>
          <p:nvPr/>
        </p:nvSpPr>
        <p:spPr>
          <a:xfrm>
            <a:off x="1704363" y="6340049"/>
            <a:ext cx="975499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5425">
              <a:lnSpc>
                <a:spcPct val="100000"/>
              </a:lnSpc>
            </a:pPr>
            <a:r>
              <a:rPr lang="it-IT" sz="1000" i="1"/>
              <a:t>Accesso diretto al </a:t>
            </a:r>
            <a:r>
              <a:rPr lang="it-IT" sz="1000" i="1">
                <a:hlinkClick r:id="rId4"/>
              </a:rPr>
              <a:t>portale di supporto di Adobe Commerce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9B242CB-4CB5-406B-AECB-1114C05516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8856" y="2884821"/>
            <a:ext cx="4850505" cy="78024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EF4691D-AB4C-48E6-B41F-EC9E889BD1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22232" y="3832994"/>
            <a:ext cx="4276402" cy="2692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0230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9C01B-9B5F-4B00-8D01-7A0A8D41AB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Creare un caso di supporto | Adobe Marketo Engage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5803E6-9431-44F5-93C5-2C9B0390D0A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91060" y="1394086"/>
            <a:ext cx="11521440" cy="1055499"/>
          </a:xfr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it-IT" sz="1400">
                <a:latin typeface="+mn-lt"/>
              </a:rPr>
              <a:t>Segui i passaggi seguenti per creare un caso di supporto nel portale Marketo Nation per le seguenti soluzioni: </a:t>
            </a:r>
          </a:p>
          <a:p>
            <a:pPr>
              <a:spcBef>
                <a:spcPts val="0"/>
              </a:spcBef>
            </a:pPr>
            <a:r>
              <a:rPr lang="it-IT" sz="1400" b="1">
                <a:latin typeface="+mn-lt"/>
              </a:rPr>
              <a:t>Marketo Engage </a:t>
            </a:r>
          </a:p>
        </p:txBody>
      </p:sp>
      <p:graphicFrame>
        <p:nvGraphicFramePr>
          <p:cNvPr id="4" name="Table 7">
            <a:extLst>
              <a:ext uri="{FF2B5EF4-FFF2-40B4-BE49-F238E27FC236}">
                <a16:creationId xmlns:a16="http://schemas.microsoft.com/office/drawing/2014/main" id="{39C4A124-C46D-4417-A37C-3EB22CD865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0348705"/>
              </p:ext>
            </p:extLst>
          </p:nvPr>
        </p:nvGraphicFramePr>
        <p:xfrm>
          <a:off x="637563" y="2187970"/>
          <a:ext cx="10888910" cy="4414166"/>
        </p:xfrm>
        <a:graphic>
          <a:graphicData uri="http://schemas.openxmlformats.org/drawingml/2006/table">
            <a:tbl>
              <a:tblPr firstRow="1" bandRow="1"/>
              <a:tblGrid>
                <a:gridCol w="1278109">
                  <a:extLst>
                    <a:ext uri="{9D8B030D-6E8A-4147-A177-3AD203B41FA5}">
                      <a16:colId xmlns:a16="http://schemas.microsoft.com/office/drawing/2014/main" val="888503124"/>
                    </a:ext>
                  </a:extLst>
                </a:gridCol>
                <a:gridCol w="9610801">
                  <a:extLst>
                    <a:ext uri="{9D8B030D-6E8A-4147-A177-3AD203B41FA5}">
                      <a16:colId xmlns:a16="http://schemas.microsoft.com/office/drawing/2014/main" val="575858807"/>
                    </a:ext>
                  </a:extLst>
                </a:gridCol>
              </a:tblGrid>
              <a:tr h="441416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it-IT" sz="1200">
                          <a:solidFill>
                            <a:schemeClr val="bg1"/>
                          </a:solidFill>
                          <a:latin typeface="+mn-lt"/>
                        </a:rPr>
                        <a:t>AZIONE</a:t>
                      </a:r>
                    </a:p>
                  </a:txBody>
                  <a:tcPr marL="9000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Vai al Sito di invio dei ticket per Experience League o direttamente su </a:t>
                      </a:r>
                      <a:r>
                        <a:rPr lang="it-IT" sz="1400" b="1" dirty="0">
                          <a:solidFill>
                            <a:schemeClr val="tx1"/>
                          </a:solidFill>
                          <a:latin typeface="+mn-lt"/>
                          <a:hlinkClick r:id="rId2"/>
                        </a:rPr>
                        <a:t>Marketing Nation</a:t>
                      </a:r>
                      <a:r>
                        <a:rPr lang="it-IT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 ed effettua l'accesso</a:t>
                      </a:r>
                    </a:p>
                    <a:p>
                      <a:pPr marL="285750" marR="0" indent="-28575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it-IT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Fai clic sull'opzione Supporto</a:t>
                      </a:r>
                    </a:p>
                    <a:p>
                      <a:pPr marL="285750" marR="0" indent="-28575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it-IT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Fai clic sul pulsante Apri </a:t>
                      </a:r>
                      <a:r>
                        <a:rPr lang="it-IT" sz="1400" b="1" dirty="0">
                          <a:solidFill>
                            <a:schemeClr val="tx1"/>
                          </a:solidFill>
                          <a:latin typeface="+mn-lt"/>
                        </a:rPr>
                        <a:t>nuovo caso</a:t>
                      </a:r>
                    </a:p>
                    <a:p>
                      <a:pPr marL="0" marR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endParaRPr lang="en-US" sz="14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pPr marL="0" indent="0" fontAlgn="base">
                        <a:buFont typeface="Arial" panose="020B0604020202020204" pitchFamily="34" charset="0"/>
                        <a:buNone/>
                      </a:pPr>
                      <a:r>
                        <a:rPr lang="it-IT" sz="1350" b="0" dirty="0">
                          <a:solidFill>
                            <a:schemeClr val="tx1"/>
                          </a:solidFill>
                          <a:latin typeface="Adobe Clean Light"/>
                        </a:rPr>
                        <a:t>Completa il modulo con le seguenti informazioni/dettagli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it-IT" sz="1350" b="0" dirty="0">
                          <a:solidFill>
                            <a:schemeClr val="tx1"/>
                          </a:solidFill>
                          <a:latin typeface="Adobe Clean Light" panose="020B0303020404020204" pitchFamily="34" charset="0"/>
                        </a:rPr>
                        <a:t>Oggetto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it-IT" sz="1350" b="0" dirty="0">
                          <a:solidFill>
                            <a:schemeClr val="tx1"/>
                          </a:solidFill>
                          <a:latin typeface="Adobe Clean Light" panose="020B0303020404020204" pitchFamily="34" charset="0"/>
                        </a:rPr>
                        <a:t>Descrizione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it-IT" sz="1350" b="0" dirty="0">
                          <a:solidFill>
                            <a:schemeClr val="tx1"/>
                          </a:solidFill>
                          <a:latin typeface="Adobe Clean Light" panose="020B0303020404020204" pitchFamily="34" charset="0"/>
                        </a:rPr>
                        <a:t>Priorità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it-IT" sz="1350" b="0" dirty="0">
                          <a:solidFill>
                            <a:schemeClr val="tx1"/>
                          </a:solidFill>
                          <a:latin typeface="Adobe Clean Light" panose="020B0303020404020204" pitchFamily="34" charset="0"/>
                        </a:rPr>
                        <a:t>Tipo di caso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it-IT" sz="1350" b="0" dirty="0">
                          <a:solidFill>
                            <a:schemeClr val="tx1"/>
                          </a:solidFill>
                          <a:latin typeface="Adobe Clean Light" panose="020B0303020404020204" pitchFamily="34" charset="0"/>
                        </a:rPr>
                        <a:t>Problema del caso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it-IT" sz="1350" b="0" dirty="0">
                          <a:solidFill>
                            <a:schemeClr val="tx1"/>
                          </a:solidFill>
                          <a:latin typeface="Adobe Clean Light" panose="020B0303020404020204" pitchFamily="34" charset="0"/>
                        </a:rPr>
                        <a:t>Problema secondario del caso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it-IT" sz="1350" b="0" dirty="0">
                          <a:solidFill>
                            <a:schemeClr val="tx1"/>
                          </a:solidFill>
                          <a:latin typeface="Adobe Clean Light" panose="020B0303020404020204" pitchFamily="34" charset="0"/>
                        </a:rPr>
                        <a:t>Istanza (se applicabile)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it-IT" sz="1350" b="0" dirty="0">
                          <a:solidFill>
                            <a:schemeClr val="tx1"/>
                          </a:solidFill>
                          <a:latin typeface="Adobe Clean Light" panose="020B0303020404020204" pitchFamily="34" charset="0"/>
                        </a:rPr>
                        <a:t>Lista cc delle e-mail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it-IT" sz="1350" b="0" dirty="0">
                          <a:solidFill>
                            <a:schemeClr val="tx1"/>
                          </a:solidFill>
                          <a:latin typeface="Adobe Clean Light" panose="020B0303020404020204" pitchFamily="34" charset="0"/>
                        </a:rPr>
                        <a:t>Permesso di accesso remoto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it-IT" sz="1350" b="0" dirty="0">
                          <a:solidFill>
                            <a:schemeClr val="tx1"/>
                          </a:solidFill>
                          <a:latin typeface="Adobe Clean Light" panose="020B0303020404020204" pitchFamily="34" charset="0"/>
                        </a:rPr>
                        <a:t>Screenshot </a:t>
                      </a:r>
                    </a:p>
                    <a:p>
                      <a:pPr marL="0" indent="0" algn="l" rtl="0" fontAlgn="base">
                        <a:buFont typeface="Arial" panose="020B0604020202020204" pitchFamily="34" charset="0"/>
                        <a:buNone/>
                      </a:pPr>
                      <a:endParaRPr lang="en-US" sz="13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pPr marL="0" indent="0" algn="l" rtl="0" fontAlgn="base">
                        <a:buFont typeface="Arial" panose="020B0604020202020204" pitchFamily="34" charset="0"/>
                        <a:buNone/>
                      </a:pPr>
                      <a:endParaRPr lang="en-US" sz="13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pPr marL="0" indent="0" fontAlgn="base">
                        <a:buFont typeface="Arial" panose="020B0604020202020204" pitchFamily="34" charset="0"/>
                        <a:buNone/>
                      </a:pPr>
                      <a:r>
                        <a:rPr lang="it-IT" sz="1350" b="0" dirty="0">
                          <a:solidFill>
                            <a:schemeClr val="tx1"/>
                          </a:solidFill>
                          <a:latin typeface="Adobe Clean Light" panose="020B0303020404020204" pitchFamily="34" charset="0"/>
                          <a:hlinkClick r:id="rId3"/>
                        </a:rPr>
                        <a:t>Qui</a:t>
                      </a:r>
                      <a:r>
                        <a:rPr lang="it-IT" sz="1350" b="0" dirty="0">
                          <a:solidFill>
                            <a:schemeClr val="tx1"/>
                          </a:solidFill>
                          <a:latin typeface="Adobe Clean Light" panose="020B0303020404020204" pitchFamily="34" charset="0"/>
                        </a:rPr>
                        <a:t> trovi un video che spiega come usare il</a:t>
                      </a:r>
                    </a:p>
                    <a:p>
                      <a:pPr marL="0" indent="0" fontAlgn="base">
                        <a:buFont typeface="Arial" panose="020B0604020202020204" pitchFamily="34" charset="0"/>
                        <a:buNone/>
                      </a:pPr>
                      <a:r>
                        <a:rPr lang="it-IT" sz="1350" b="0" dirty="0">
                          <a:solidFill>
                            <a:schemeClr val="tx1"/>
                          </a:solidFill>
                          <a:latin typeface="Adobe Clean Light" panose="020B0303020404020204" pitchFamily="34" charset="0"/>
                        </a:rPr>
                        <a:t>Portale di supporto</a:t>
                      </a:r>
                    </a:p>
                  </a:txBody>
                  <a:tcPr marL="90000" marR="90000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9359884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A3707CF2-B7AB-47FB-82D3-BAEA1BA17DD4}"/>
              </a:ext>
            </a:extLst>
          </p:cNvPr>
          <p:cNvSpPr txBox="1"/>
          <p:nvPr/>
        </p:nvSpPr>
        <p:spPr>
          <a:xfrm>
            <a:off x="1704363" y="6340049"/>
            <a:ext cx="975499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5425">
              <a:lnSpc>
                <a:spcPct val="100000"/>
              </a:lnSpc>
            </a:pPr>
            <a:r>
              <a:rPr lang="it-IT" sz="1000" i="1"/>
              <a:t>Accesso diretto al </a:t>
            </a:r>
            <a:r>
              <a:rPr lang="it-IT" sz="1000" i="1">
                <a:hlinkClick r:id="rId2"/>
              </a:rPr>
              <a:t>portale di supporto di Adobe Marketo Engage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8983D46-B92D-440A-A5F9-AF2E56B9E9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2247" y="2800735"/>
            <a:ext cx="3271188" cy="16473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1FAD689-C223-4559-89BE-043FA5F268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07776" y="3721484"/>
            <a:ext cx="2023602" cy="16087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702E5C0A-B16E-416D-A4EE-4150B9FF0E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05789" y="4495102"/>
            <a:ext cx="3912402" cy="19680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870958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069DB-D556-4408-9A33-202C625C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312661"/>
            <a:ext cx="11512930" cy="646189"/>
          </a:xfrm>
        </p:spPr>
        <p:txBody>
          <a:bodyPr/>
          <a:lstStyle/>
          <a:p>
            <a:r>
              <a:rPr lang="it-IT">
                <a:latin typeface="+mj-lt"/>
              </a:rPr>
              <a:t>Come interagire con l'Assistenza clienti Adobe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E67A54F-0D16-49B7-8116-75E84EBE3648}"/>
              </a:ext>
            </a:extLst>
          </p:cNvPr>
          <p:cNvGrpSpPr/>
          <p:nvPr/>
        </p:nvGrpSpPr>
        <p:grpSpPr>
          <a:xfrm>
            <a:off x="370668" y="1957894"/>
            <a:ext cx="3672000" cy="4492581"/>
            <a:chOff x="370668" y="2018857"/>
            <a:chExt cx="3672000" cy="4492581"/>
          </a:xfrm>
        </p:grpSpPr>
        <p:sp>
          <p:nvSpPr>
            <p:cNvPr id="73" name="Rectangle: Rounded Corners 72">
              <a:extLst>
                <a:ext uri="{FF2B5EF4-FFF2-40B4-BE49-F238E27FC236}">
                  <a16:creationId xmlns:a16="http://schemas.microsoft.com/office/drawing/2014/main" id="{467AD2AF-D995-4115-A490-55F43F3A2F17}"/>
                </a:ext>
              </a:extLst>
            </p:cNvPr>
            <p:cNvSpPr/>
            <p:nvPr/>
          </p:nvSpPr>
          <p:spPr>
            <a:xfrm>
              <a:off x="370668" y="2547158"/>
              <a:ext cx="3672000" cy="3914602"/>
            </a:xfrm>
            <a:prstGeom prst="roundRect">
              <a:avLst>
                <a:gd name="adj" fmla="val 4098"/>
              </a:avLst>
            </a:prstGeom>
            <a:solidFill>
              <a:srgbClr val="F5F5F5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/>
              <a:endParaRPr lang="en-GB" kern="0">
                <a:solidFill>
                  <a:srgbClr val="FFFFFF"/>
                </a:solidFill>
                <a:latin typeface="Adobe Clean SemiLight" panose="020B0403020404020204" pitchFamily="34" charset="0"/>
              </a:endParaRPr>
            </a:p>
          </p:txBody>
        </p:sp>
        <p:sp>
          <p:nvSpPr>
            <p:cNvPr id="75" name="Applications">
              <a:extLst>
                <a:ext uri="{FF2B5EF4-FFF2-40B4-BE49-F238E27FC236}">
                  <a16:creationId xmlns:a16="http://schemas.microsoft.com/office/drawing/2014/main" id="{88695C09-59CA-41D4-8BC2-D2A0275998ED}"/>
                </a:ext>
              </a:extLst>
            </p:cNvPr>
            <p:cNvSpPr txBox="1"/>
            <p:nvPr/>
          </p:nvSpPr>
          <p:spPr>
            <a:xfrm>
              <a:off x="496668" y="3212988"/>
              <a:ext cx="3420000" cy="458258"/>
            </a:xfrm>
            <a:prstGeom prst="rect">
              <a:avLst/>
            </a:prstGeom>
            <a:ln w="3175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lIns="46849" tIns="46849" rIns="46849" bIns="46849" anchor="ctr"/>
            <a:lstStyle>
              <a:lvl1pPr algn="r" defTabSz="359895">
                <a:defRPr sz="2000" b="0">
                  <a:latin typeface="Adobe Clean Black"/>
                  <a:ea typeface="Adobe Clean Black"/>
                  <a:cs typeface="Adobe Clean Black"/>
                  <a:sym typeface="Adobe Clean Black"/>
                </a:defRPr>
              </a:lvl1pPr>
            </a:lstStyle>
            <a:p>
              <a:pPr algn="ctr"/>
              <a:r>
                <a:rPr lang="it-IT" sz="1600" dirty="0">
                  <a:latin typeface="+mj-lt"/>
                </a:rPr>
                <a:t>Chi può contattare </a:t>
              </a:r>
              <a:br>
                <a:rPr lang="it-IT" sz="1600" dirty="0">
                  <a:latin typeface="+mj-lt"/>
                </a:rPr>
              </a:br>
              <a:r>
                <a:rPr lang="it-IT" sz="1600" dirty="0">
                  <a:latin typeface="+mj-lt"/>
                </a:rPr>
                <a:t>il Supporto Adobe?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09DF938A-5456-48D0-BF41-7B8787FAACAB}"/>
                </a:ext>
              </a:extLst>
            </p:cNvPr>
            <p:cNvSpPr/>
            <p:nvPr/>
          </p:nvSpPr>
          <p:spPr>
            <a:xfrm>
              <a:off x="419091" y="3756838"/>
              <a:ext cx="3575154" cy="275460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spcAft>
                  <a:spcPts val="300"/>
                </a:spcAft>
                <a:buClr>
                  <a:srgbClr val="000000">
                    <a:lumMod val="85000"/>
                    <a:lumOff val="15000"/>
                  </a:srgbClr>
                </a:buClr>
                <a:defRPr/>
              </a:pPr>
              <a:r>
                <a:rPr lang="it-IT" sz="1200" dirty="0">
                  <a:solidFill>
                    <a:srgbClr val="2C2C2C"/>
                  </a:solidFill>
                </a:rPr>
                <a:t>Adobe attribuisce la massima priorità alla sicurezza </a:t>
              </a:r>
              <a:br>
                <a:rPr lang="it-IT" sz="1200" dirty="0">
                  <a:solidFill>
                    <a:srgbClr val="2C2C2C"/>
                  </a:solidFill>
                </a:rPr>
              </a:br>
              <a:r>
                <a:rPr lang="it-IT" sz="1200" dirty="0">
                  <a:solidFill>
                    <a:srgbClr val="2C2C2C"/>
                  </a:solidFill>
                </a:rPr>
                <a:t>e alla protezione dei tuoi dati. Per garantire ciò, </a:t>
              </a:r>
              <a:br>
                <a:rPr lang="it-IT" sz="1200" dirty="0">
                  <a:solidFill>
                    <a:srgbClr val="2C2C2C"/>
                  </a:solidFill>
                </a:rPr>
              </a:br>
              <a:r>
                <a:rPr lang="it-IT" sz="1200" dirty="0">
                  <a:solidFill>
                    <a:srgbClr val="2C2C2C"/>
                  </a:solidFill>
                </a:rPr>
                <a:t>ti incoraggiamo a designare alcune persone della tua organizzazione come </a:t>
              </a:r>
              <a:r>
                <a:rPr lang="it-IT" sz="1200" dirty="0">
                  <a:solidFill>
                    <a:srgbClr val="00B0F0"/>
                  </a:solidFill>
                  <a:hlinkClick r:id="rId2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Contatti di supporto designati</a:t>
              </a:r>
              <a:r>
                <a:rPr lang="it-IT" sz="1200" dirty="0">
                  <a:solidFill>
                    <a:srgbClr val="2C2C2C"/>
                  </a:solidFill>
                </a:rPr>
                <a:t> </a:t>
              </a:r>
              <a:br>
                <a:rPr lang="it-IT" sz="1200" dirty="0">
                  <a:solidFill>
                    <a:srgbClr val="2C2C2C"/>
                  </a:solidFill>
                </a:rPr>
              </a:br>
              <a:r>
                <a:rPr lang="it-IT" sz="1200" dirty="0">
                  <a:solidFill>
                    <a:srgbClr val="2C2C2C"/>
                  </a:solidFill>
                </a:rPr>
                <a:t>che avranno pieno accesso al prodotto, siano formati </a:t>
              </a:r>
              <a:br>
                <a:rPr lang="it-IT" sz="1200" dirty="0">
                  <a:solidFill>
                    <a:srgbClr val="2C2C2C"/>
                  </a:solidFill>
                </a:rPr>
              </a:br>
              <a:r>
                <a:rPr lang="it-IT" sz="1200" dirty="0">
                  <a:solidFill>
                    <a:srgbClr val="2C2C2C"/>
                  </a:solidFill>
                </a:rPr>
                <a:t>su di esso e possano rispondere alle domande di base specifiche dell'implementazione. </a:t>
              </a:r>
            </a:p>
            <a:p>
              <a:pPr marL="228600" indent="-228600">
                <a:spcAft>
                  <a:spcPts val="300"/>
                </a:spcAft>
                <a:buClr>
                  <a:srgbClr val="000000">
                    <a:lumMod val="85000"/>
                    <a:lumOff val="15000"/>
                  </a:srgbClr>
                </a:buClr>
                <a:buFont typeface="Arial" panose="020B0604020202020204" pitchFamily="34" charset="0"/>
                <a:buChar char="•"/>
                <a:defRPr/>
              </a:pPr>
              <a:r>
                <a:rPr lang="it-IT" sz="1200" dirty="0">
                  <a:solidFill>
                    <a:srgbClr val="2C2C2C"/>
                  </a:solidFill>
                </a:rPr>
                <a:t>Solo i Contatti di supporto designati saranno autorizzati a discutere i dati e ad apportare le modifiche necessarie alle impostazioni dell'account.</a:t>
              </a:r>
            </a:p>
            <a:p>
              <a:pPr marL="228600" indent="-228600">
                <a:spcAft>
                  <a:spcPts val="300"/>
                </a:spcAft>
                <a:buClr>
                  <a:srgbClr val="000000">
                    <a:lumMod val="85000"/>
                    <a:lumOff val="15000"/>
                  </a:srgbClr>
                </a:buClr>
                <a:buFont typeface="Arial" panose="020B0604020202020204" pitchFamily="34" charset="0"/>
                <a:buChar char="•"/>
                <a:defRPr/>
              </a:pPr>
              <a:r>
                <a:rPr lang="it-IT" sz="1200" dirty="0">
                  <a:solidFill>
                    <a:srgbClr val="2C2C2C"/>
                  </a:solidFill>
                </a:rPr>
                <a:t>Le persone non autorizzate come Contatti </a:t>
              </a:r>
              <a:br>
                <a:rPr lang="it-IT" sz="1200" dirty="0">
                  <a:solidFill>
                    <a:srgbClr val="2C2C2C"/>
                  </a:solidFill>
                </a:rPr>
              </a:br>
              <a:r>
                <a:rPr lang="it-IT" sz="1200" dirty="0">
                  <a:solidFill>
                    <a:srgbClr val="2C2C2C"/>
                  </a:solidFill>
                </a:rPr>
                <a:t>di supporto designati possono contattare il team </a:t>
              </a:r>
              <a:br>
                <a:rPr lang="it-IT" sz="1200" dirty="0">
                  <a:solidFill>
                    <a:srgbClr val="2C2C2C"/>
                  </a:solidFill>
                </a:rPr>
              </a:br>
              <a:r>
                <a:rPr lang="it-IT" sz="1200" dirty="0">
                  <a:solidFill>
                    <a:srgbClr val="2C2C2C"/>
                  </a:solidFill>
                </a:rPr>
                <a:t>di supporto, tuttavia, saranno indirizzate all'aiuto online/ai forum.</a:t>
              </a:r>
            </a:p>
          </p:txBody>
        </p: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6C988D8A-1267-478E-969F-D94BEE14061C}"/>
                </a:ext>
              </a:extLst>
            </p:cNvPr>
            <p:cNvGrpSpPr/>
            <p:nvPr/>
          </p:nvGrpSpPr>
          <p:grpSpPr>
            <a:xfrm>
              <a:off x="1666668" y="2018857"/>
              <a:ext cx="1080000" cy="1080000"/>
              <a:chOff x="4335969" y="2307774"/>
              <a:chExt cx="1371948" cy="1371948"/>
            </a:xfrm>
          </p:grpSpPr>
          <p:grpSp>
            <p:nvGrpSpPr>
              <p:cNvPr id="77" name="Group 76">
                <a:extLst>
                  <a:ext uri="{FF2B5EF4-FFF2-40B4-BE49-F238E27FC236}">
                    <a16:creationId xmlns:a16="http://schemas.microsoft.com/office/drawing/2014/main" id="{9046B7EB-B5EB-425F-BB47-0C64060487B8}"/>
                  </a:ext>
                </a:extLst>
              </p:cNvPr>
              <p:cNvGrpSpPr/>
              <p:nvPr/>
            </p:nvGrpSpPr>
            <p:grpSpPr>
              <a:xfrm>
                <a:off x="4335969" y="2307774"/>
                <a:ext cx="1371948" cy="1371948"/>
                <a:chOff x="5378677" y="2730500"/>
                <a:chExt cx="2095500" cy="2095500"/>
              </a:xfrm>
            </p:grpSpPr>
            <p:sp>
              <p:nvSpPr>
                <p:cNvPr id="79" name="Oval 78">
                  <a:extLst>
                    <a:ext uri="{FF2B5EF4-FFF2-40B4-BE49-F238E27FC236}">
                      <a16:creationId xmlns:a16="http://schemas.microsoft.com/office/drawing/2014/main" id="{800E5CD4-07CA-4478-954C-B5F59F0346FB}"/>
                    </a:ext>
                  </a:extLst>
                </p:cNvPr>
                <p:cNvSpPr/>
                <p:nvPr/>
              </p:nvSpPr>
              <p:spPr>
                <a:xfrm>
                  <a:off x="5378677" y="2730500"/>
                  <a:ext cx="2095500" cy="2095500"/>
                </a:xfrm>
                <a:prstGeom prst="ellipse">
                  <a:avLst/>
                </a:prstGeom>
                <a:solidFill>
                  <a:srgbClr val="F4F6F8"/>
                </a:solidFill>
                <a:ln w="25400" cap="flat" cmpd="sng" algn="ctr">
                  <a:noFill/>
                  <a:prstDash val="solid"/>
                </a:ln>
                <a:effectLst>
                  <a:outerShdw blurRad="88900" dist="38100" dir="2700000" algn="tl" rotWithShape="0">
                    <a:prstClr val="black">
                      <a:alpha val="15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dobe Clean SemiLight" panose="020B0403020404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80" name="Oval 79">
                  <a:extLst>
                    <a:ext uri="{FF2B5EF4-FFF2-40B4-BE49-F238E27FC236}">
                      <a16:creationId xmlns:a16="http://schemas.microsoft.com/office/drawing/2014/main" id="{0E08CA2C-EAA0-45E9-82E9-4DAF1E4F970A}"/>
                    </a:ext>
                  </a:extLst>
                </p:cNvPr>
                <p:cNvSpPr/>
                <p:nvPr/>
              </p:nvSpPr>
              <p:spPr>
                <a:xfrm>
                  <a:off x="5378677" y="2730500"/>
                  <a:ext cx="2095500" cy="209550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EEEEEE"/>
                    </a:gs>
                    <a:gs pos="56000">
                      <a:srgbClr val="F4F6F8">
                        <a:alpha val="0"/>
                      </a:srgbClr>
                    </a:gs>
                  </a:gsLst>
                  <a:lin ang="2700000" scaled="1"/>
                  <a:tileRect/>
                </a:gradFill>
                <a:ln w="25400" cap="flat" cmpd="sng" algn="ctr">
                  <a:noFill/>
                  <a:prstDash val="solid"/>
                </a:ln>
                <a:effectLst>
                  <a:innerShdw blurRad="63500" dist="50800" dir="13500000">
                    <a:srgbClr val="FFFFFF">
                      <a:lumMod val="85000"/>
                      <a:alpha val="84000"/>
                    </a:srgbClr>
                  </a:inn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dobe Clean SemiLight" panose="020B0403020404020204" pitchFamily="34" charset="0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7BC1F51E-726C-40E4-A9A4-418211BE3153}"/>
                  </a:ext>
                </a:extLst>
              </p:cNvPr>
              <p:cNvSpPr/>
              <p:nvPr/>
            </p:nvSpPr>
            <p:spPr>
              <a:xfrm>
                <a:off x="4434271" y="2406076"/>
                <a:ext cx="1175344" cy="1175344"/>
              </a:xfrm>
              <a:prstGeom prst="ellipse">
                <a:avLst/>
              </a:prstGeom>
              <a:solidFill>
                <a:srgbClr val="6B737B"/>
              </a:solidFill>
              <a:ln w="25400" cap="flat" cmpd="sng" algn="ctr">
                <a:noFill/>
                <a:prstDash val="solid"/>
              </a:ln>
              <a:effectLst>
                <a:innerShdw blurRad="114300">
                  <a:prstClr val="black">
                    <a:alpha val="20000"/>
                  </a:prstClr>
                </a:innerShdw>
              </a:effectLst>
            </p:spPr>
            <p:txBody>
              <a:bodyPr rtlCol="0" anchor="ctr"/>
              <a:lstStyle/>
              <a:p>
                <a:pPr algn="ctr" defTabSz="593994"/>
                <a:endParaRPr lang="en-GB" sz="1169" kern="0">
                  <a:solidFill>
                    <a:srgbClr val="FFFFFF"/>
                  </a:solidFill>
                  <a:latin typeface="Adobe Clean SemiLight" panose="020B0403020404020204" pitchFamily="34" charset="0"/>
                </a:endParaRPr>
              </a:p>
            </p:txBody>
          </p:sp>
        </p:grp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13910C65-882F-4D22-9E1C-993CDBBB716D}"/>
              </a:ext>
            </a:extLst>
          </p:cNvPr>
          <p:cNvGrpSpPr/>
          <p:nvPr/>
        </p:nvGrpSpPr>
        <p:grpSpPr>
          <a:xfrm>
            <a:off x="4259998" y="1957894"/>
            <a:ext cx="3672000" cy="4442903"/>
            <a:chOff x="4259999" y="2018857"/>
            <a:chExt cx="3672000" cy="4442903"/>
          </a:xfrm>
        </p:grpSpPr>
        <p:sp>
          <p:nvSpPr>
            <p:cNvPr id="63" name="Rectangle: Rounded Corners 62">
              <a:extLst>
                <a:ext uri="{FF2B5EF4-FFF2-40B4-BE49-F238E27FC236}">
                  <a16:creationId xmlns:a16="http://schemas.microsoft.com/office/drawing/2014/main" id="{0ACE4051-4793-4CB7-ABA2-DD4242F8D881}"/>
                </a:ext>
              </a:extLst>
            </p:cNvPr>
            <p:cNvSpPr/>
            <p:nvPr/>
          </p:nvSpPr>
          <p:spPr>
            <a:xfrm>
              <a:off x="4259999" y="2547158"/>
              <a:ext cx="3672000" cy="3914602"/>
            </a:xfrm>
            <a:prstGeom prst="roundRect">
              <a:avLst>
                <a:gd name="adj" fmla="val 4098"/>
              </a:avLst>
            </a:prstGeom>
            <a:solidFill>
              <a:srgbClr val="F5F5F5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/>
              <a:endParaRPr lang="en-GB" kern="0">
                <a:solidFill>
                  <a:srgbClr val="FFFFFF"/>
                </a:solidFill>
                <a:latin typeface="Adobe Clean SemiLight" panose="020B0403020404020204" pitchFamily="34" charset="0"/>
              </a:endParaRPr>
            </a:p>
          </p:txBody>
        </p:sp>
        <p:sp>
          <p:nvSpPr>
            <p:cNvPr id="67" name="Applications">
              <a:extLst>
                <a:ext uri="{FF2B5EF4-FFF2-40B4-BE49-F238E27FC236}">
                  <a16:creationId xmlns:a16="http://schemas.microsoft.com/office/drawing/2014/main" id="{8ACE338E-DD92-479D-858B-3BBC6C1E4AAC}"/>
                </a:ext>
              </a:extLst>
            </p:cNvPr>
            <p:cNvSpPr txBox="1"/>
            <p:nvPr/>
          </p:nvSpPr>
          <p:spPr>
            <a:xfrm>
              <a:off x="4385999" y="3212988"/>
              <a:ext cx="3420000" cy="458258"/>
            </a:xfrm>
            <a:prstGeom prst="rect">
              <a:avLst/>
            </a:prstGeom>
            <a:ln w="3175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lIns="46849" tIns="46849" rIns="46849" bIns="46849" anchor="ctr"/>
            <a:lstStyle>
              <a:lvl1pPr algn="r" defTabSz="359895">
                <a:defRPr sz="2000" b="0">
                  <a:latin typeface="Adobe Clean Black"/>
                  <a:ea typeface="Adobe Clean Black"/>
                  <a:cs typeface="Adobe Clean Black"/>
                  <a:sym typeface="Adobe Clean Black"/>
                </a:defRPr>
              </a:lvl1pPr>
            </a:lstStyle>
            <a:p>
              <a:pPr algn="ctr"/>
              <a:r>
                <a:rPr lang="it-IT" sz="1600">
                  <a:latin typeface="+mj-lt"/>
                </a:rPr>
                <a:t>Modificare o aggiungere </a:t>
              </a:r>
            </a:p>
            <a:p>
              <a:pPr algn="ctr"/>
              <a:r>
                <a:rPr lang="it-IT" sz="1600">
                  <a:latin typeface="+mj-lt"/>
                </a:rPr>
                <a:t>Contatti di supporto designati</a:t>
              </a: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F55366C7-0E51-4B1D-B0EA-8421EAAC4EB2}"/>
                </a:ext>
              </a:extLst>
            </p:cNvPr>
            <p:cNvSpPr/>
            <p:nvPr/>
          </p:nvSpPr>
          <p:spPr>
            <a:xfrm>
              <a:off x="4385999" y="3756838"/>
              <a:ext cx="3420000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spcAft>
                  <a:spcPts val="300"/>
                </a:spcAft>
                <a:buClr>
                  <a:srgbClr val="000000">
                    <a:lumMod val="85000"/>
                    <a:lumOff val="15000"/>
                  </a:srgbClr>
                </a:buClr>
                <a:defRPr/>
              </a:pPr>
              <a:r>
                <a:rPr lang="it-IT" sz="1200" dirty="0">
                  <a:solidFill>
                    <a:srgbClr val="2C2C2C"/>
                  </a:solidFill>
                </a:rPr>
                <a:t>Solo i Contatti di supporto designati esistenti possono apportare modifiche all'elenco dei Contatti di supporto designati esistenti nella stessa organizzazione. Contatta l'Assistenza clienti via telefono o e-mail per aggiungere/rimuovere utenti.</a:t>
              </a:r>
            </a:p>
          </p:txBody>
        </p: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A03FF7E3-29A7-41CA-B0D2-E8C179BD29F4}"/>
                </a:ext>
              </a:extLst>
            </p:cNvPr>
            <p:cNvGrpSpPr/>
            <p:nvPr/>
          </p:nvGrpSpPr>
          <p:grpSpPr>
            <a:xfrm>
              <a:off x="5555999" y="2018857"/>
              <a:ext cx="1080000" cy="1080000"/>
              <a:chOff x="4335969" y="2307774"/>
              <a:chExt cx="1371948" cy="1371948"/>
            </a:xfrm>
          </p:grpSpPr>
          <p:grpSp>
            <p:nvGrpSpPr>
              <p:cNvPr id="69" name="Group 68">
                <a:extLst>
                  <a:ext uri="{FF2B5EF4-FFF2-40B4-BE49-F238E27FC236}">
                    <a16:creationId xmlns:a16="http://schemas.microsoft.com/office/drawing/2014/main" id="{222BEA75-F8E3-46BF-AE54-393DB1CDD1C8}"/>
                  </a:ext>
                </a:extLst>
              </p:cNvPr>
              <p:cNvGrpSpPr/>
              <p:nvPr/>
            </p:nvGrpSpPr>
            <p:grpSpPr>
              <a:xfrm>
                <a:off x="4335969" y="2307774"/>
                <a:ext cx="1371948" cy="1371948"/>
                <a:chOff x="5378677" y="2730500"/>
                <a:chExt cx="2095500" cy="2095500"/>
              </a:xfrm>
            </p:grpSpPr>
            <p:sp>
              <p:nvSpPr>
                <p:cNvPr id="71" name="Oval 70">
                  <a:extLst>
                    <a:ext uri="{FF2B5EF4-FFF2-40B4-BE49-F238E27FC236}">
                      <a16:creationId xmlns:a16="http://schemas.microsoft.com/office/drawing/2014/main" id="{89A85624-9DC3-49F5-88A4-C3BAB86E1AE6}"/>
                    </a:ext>
                  </a:extLst>
                </p:cNvPr>
                <p:cNvSpPr/>
                <p:nvPr/>
              </p:nvSpPr>
              <p:spPr>
                <a:xfrm>
                  <a:off x="5378677" y="2730500"/>
                  <a:ext cx="2095500" cy="2095500"/>
                </a:xfrm>
                <a:prstGeom prst="ellipse">
                  <a:avLst/>
                </a:prstGeom>
                <a:solidFill>
                  <a:srgbClr val="F4F6F8"/>
                </a:solidFill>
                <a:ln w="25400" cap="flat" cmpd="sng" algn="ctr">
                  <a:noFill/>
                  <a:prstDash val="solid"/>
                </a:ln>
                <a:effectLst>
                  <a:outerShdw blurRad="88900" dist="38100" dir="2700000" algn="tl" rotWithShape="0">
                    <a:prstClr val="black">
                      <a:alpha val="15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dobe Clean SemiLight" panose="020B0403020404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72" name="Oval 71">
                  <a:extLst>
                    <a:ext uri="{FF2B5EF4-FFF2-40B4-BE49-F238E27FC236}">
                      <a16:creationId xmlns:a16="http://schemas.microsoft.com/office/drawing/2014/main" id="{A0AA2F82-47A4-443C-9B4C-4A7E889E6AB5}"/>
                    </a:ext>
                  </a:extLst>
                </p:cNvPr>
                <p:cNvSpPr/>
                <p:nvPr/>
              </p:nvSpPr>
              <p:spPr>
                <a:xfrm>
                  <a:off x="5378677" y="2730500"/>
                  <a:ext cx="2095500" cy="209550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EEEEEE"/>
                    </a:gs>
                    <a:gs pos="56000">
                      <a:srgbClr val="F4F6F8">
                        <a:alpha val="0"/>
                      </a:srgbClr>
                    </a:gs>
                  </a:gsLst>
                  <a:lin ang="2700000" scaled="1"/>
                  <a:tileRect/>
                </a:gradFill>
                <a:ln w="25400" cap="flat" cmpd="sng" algn="ctr">
                  <a:noFill/>
                  <a:prstDash val="solid"/>
                </a:ln>
                <a:effectLst>
                  <a:innerShdw blurRad="63500" dist="50800" dir="13500000">
                    <a:srgbClr val="FFFFFF">
                      <a:lumMod val="85000"/>
                      <a:alpha val="84000"/>
                    </a:srgbClr>
                  </a:inn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dobe Clean SemiLight" panose="020B0403020404020204" pitchFamily="34" charset="0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D9E745F6-25BB-4B42-8CE7-40039D62657D}"/>
                  </a:ext>
                </a:extLst>
              </p:cNvPr>
              <p:cNvSpPr/>
              <p:nvPr/>
            </p:nvSpPr>
            <p:spPr>
              <a:xfrm>
                <a:off x="4434271" y="2406076"/>
                <a:ext cx="1175344" cy="1175344"/>
              </a:xfrm>
              <a:prstGeom prst="ellipse">
                <a:avLst/>
              </a:prstGeom>
              <a:solidFill>
                <a:srgbClr val="6B737B"/>
              </a:solidFill>
              <a:ln w="25400" cap="flat" cmpd="sng" algn="ctr">
                <a:noFill/>
                <a:prstDash val="solid"/>
              </a:ln>
              <a:effectLst>
                <a:innerShdw blurRad="114300">
                  <a:prstClr val="black">
                    <a:alpha val="20000"/>
                  </a:prstClr>
                </a:innerShdw>
              </a:effectLst>
            </p:spPr>
            <p:txBody>
              <a:bodyPr rtlCol="0" anchor="ctr"/>
              <a:lstStyle/>
              <a:p>
                <a:pPr algn="ctr" defTabSz="593994"/>
                <a:endParaRPr lang="en-GB" sz="1169" kern="0">
                  <a:solidFill>
                    <a:srgbClr val="FFFFFF"/>
                  </a:solidFill>
                  <a:latin typeface="Adobe Clean SemiLight" panose="020B0403020404020204" pitchFamily="34" charset="0"/>
                </a:endParaRPr>
              </a:p>
            </p:txBody>
          </p:sp>
        </p:grp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7840771C-7212-4105-94EA-3D6EED0D6F58}"/>
              </a:ext>
            </a:extLst>
          </p:cNvPr>
          <p:cNvGrpSpPr/>
          <p:nvPr/>
        </p:nvGrpSpPr>
        <p:grpSpPr>
          <a:xfrm>
            <a:off x="8149329" y="1957894"/>
            <a:ext cx="3672000" cy="4442903"/>
            <a:chOff x="8149329" y="2018857"/>
            <a:chExt cx="3672000" cy="4442903"/>
          </a:xfrm>
        </p:grpSpPr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6B05AC73-A5C4-4CF3-B841-7E357AD15746}"/>
                </a:ext>
              </a:extLst>
            </p:cNvPr>
            <p:cNvSpPr/>
            <p:nvPr/>
          </p:nvSpPr>
          <p:spPr>
            <a:xfrm>
              <a:off x="8149329" y="2547158"/>
              <a:ext cx="3672000" cy="3914602"/>
            </a:xfrm>
            <a:prstGeom prst="roundRect">
              <a:avLst>
                <a:gd name="adj" fmla="val 4098"/>
              </a:avLst>
            </a:prstGeom>
            <a:solidFill>
              <a:srgbClr val="F5F5F5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/>
              <a:endParaRPr lang="en-GB" kern="0">
                <a:solidFill>
                  <a:srgbClr val="FFFFFF"/>
                </a:solidFill>
                <a:latin typeface="Adobe Clean SemiLight" panose="020B0403020404020204" pitchFamily="34" charset="0"/>
              </a:endParaRPr>
            </a:p>
          </p:txBody>
        </p:sp>
        <p:sp>
          <p:nvSpPr>
            <p:cNvPr id="56" name="Applications">
              <a:extLst>
                <a:ext uri="{FF2B5EF4-FFF2-40B4-BE49-F238E27FC236}">
                  <a16:creationId xmlns:a16="http://schemas.microsoft.com/office/drawing/2014/main" id="{54B9C794-722B-4C1C-9A1C-DB5673AB3792}"/>
                </a:ext>
              </a:extLst>
            </p:cNvPr>
            <p:cNvSpPr txBox="1"/>
            <p:nvPr/>
          </p:nvSpPr>
          <p:spPr>
            <a:xfrm>
              <a:off x="8275329" y="3212988"/>
              <a:ext cx="3420000" cy="458258"/>
            </a:xfrm>
            <a:prstGeom prst="rect">
              <a:avLst/>
            </a:prstGeom>
            <a:ln w="3175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lIns="46849" tIns="46849" rIns="46849" bIns="46849" anchor="ctr"/>
            <a:lstStyle>
              <a:lvl1pPr algn="r" defTabSz="359895">
                <a:defRPr sz="2000" b="0">
                  <a:latin typeface="Adobe Clean Black"/>
                  <a:ea typeface="Adobe Clean Black"/>
                  <a:cs typeface="Adobe Clean Black"/>
                  <a:sym typeface="Adobe Clean Black"/>
                </a:defRPr>
              </a:lvl1pPr>
            </a:lstStyle>
            <a:p>
              <a:pPr algn="ctr"/>
              <a:r>
                <a:rPr lang="it-IT" sz="1600" dirty="0">
                  <a:latin typeface="+mj-lt"/>
                </a:rPr>
                <a:t>Come contattare </a:t>
              </a:r>
            </a:p>
            <a:p>
              <a:pPr algn="ctr"/>
              <a:r>
                <a:rPr lang="it-IT" sz="1600" dirty="0">
                  <a:latin typeface="+mj-lt"/>
                </a:rPr>
                <a:t>il Supporto Adobe?</a:t>
              </a: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9CC8CEC8-BB63-449B-992A-DA1A8837F6D1}"/>
                </a:ext>
              </a:extLst>
            </p:cNvPr>
            <p:cNvSpPr/>
            <p:nvPr/>
          </p:nvSpPr>
          <p:spPr>
            <a:xfrm>
              <a:off x="8275329" y="3756838"/>
              <a:ext cx="3420000" cy="198515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lvl="1">
                <a:spcAft>
                  <a:spcPts val="600"/>
                </a:spcAft>
              </a:pPr>
              <a:r>
                <a:rPr lang="it-IT" sz="1200" b="1" dirty="0"/>
                <a:t>Supporto per Experience League:</a:t>
              </a:r>
              <a:r>
                <a:rPr lang="it-IT" sz="1200" dirty="0"/>
                <a:t> </a:t>
              </a:r>
              <a:r>
                <a:rPr lang="it-IT" sz="1200" u="sng" dirty="0">
                  <a:solidFill>
                    <a:srgbClr val="00B0F0"/>
                  </a:solidFill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https://experienceleague.adobe.com/?support-solution=General#support</a:t>
              </a:r>
              <a:endParaRPr lang="it-IT" sz="1200" u="sng" dirty="0">
                <a:solidFill>
                  <a:srgbClr val="00B0F0"/>
                </a:solidFill>
              </a:endParaRPr>
            </a:p>
            <a:p>
              <a:pPr marL="0" lvl="1">
                <a:spcAft>
                  <a:spcPts val="600"/>
                </a:spcAft>
              </a:pPr>
              <a:endParaRPr lang="en-US" sz="1200" dirty="0">
                <a:solidFill>
                  <a:srgbClr val="00B0F0"/>
                </a:solidFill>
              </a:endParaRPr>
            </a:p>
            <a:p>
              <a:pPr marL="0" lvl="1">
                <a:spcAft>
                  <a:spcPts val="600"/>
                </a:spcAft>
              </a:pPr>
              <a:r>
                <a:rPr lang="it-IT" sz="1200" dirty="0"/>
                <a:t>Numeri di telefono: </a:t>
              </a:r>
              <a:r>
                <a:rPr lang="it-IT" sz="1200" u="sng" dirty="0">
                  <a:solidFill>
                    <a:srgbClr val="00B0F0"/>
                  </a:solidFill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https://helpx.adobe.com/contact/dma external/DMACustomeCareRegionalPhoneNumbers.html</a:t>
              </a:r>
            </a:p>
            <a:p>
              <a:pPr marL="0" lvl="1">
                <a:spcAft>
                  <a:spcPts val="600"/>
                </a:spcAft>
              </a:pPr>
              <a:endParaRPr lang="en-US" sz="1200" dirty="0">
                <a:solidFill>
                  <a:srgbClr val="00B0F0"/>
                </a:solidFill>
              </a:endParaRPr>
            </a:p>
          </p:txBody>
        </p: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9DF2BD6E-61FA-42F7-A059-48261C91652A}"/>
                </a:ext>
              </a:extLst>
            </p:cNvPr>
            <p:cNvGrpSpPr/>
            <p:nvPr/>
          </p:nvGrpSpPr>
          <p:grpSpPr>
            <a:xfrm>
              <a:off x="9445329" y="2018857"/>
              <a:ext cx="1080000" cy="1080000"/>
              <a:chOff x="4335969" y="2307774"/>
              <a:chExt cx="1371948" cy="1371948"/>
            </a:xfrm>
          </p:grpSpPr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0D54E25B-C310-47D2-AFC0-690F8F763F3C}"/>
                  </a:ext>
                </a:extLst>
              </p:cNvPr>
              <p:cNvGrpSpPr/>
              <p:nvPr/>
            </p:nvGrpSpPr>
            <p:grpSpPr>
              <a:xfrm>
                <a:off x="4335969" y="2307774"/>
                <a:ext cx="1371948" cy="1371948"/>
                <a:chOff x="5378677" y="2730500"/>
                <a:chExt cx="2095500" cy="2095500"/>
              </a:xfrm>
            </p:grpSpPr>
            <p:sp>
              <p:nvSpPr>
                <p:cNvPr id="61" name="Oval 60">
                  <a:extLst>
                    <a:ext uri="{FF2B5EF4-FFF2-40B4-BE49-F238E27FC236}">
                      <a16:creationId xmlns:a16="http://schemas.microsoft.com/office/drawing/2014/main" id="{860E3926-5943-402E-AC1D-510CB2057637}"/>
                    </a:ext>
                  </a:extLst>
                </p:cNvPr>
                <p:cNvSpPr/>
                <p:nvPr/>
              </p:nvSpPr>
              <p:spPr>
                <a:xfrm>
                  <a:off x="5378677" y="2730500"/>
                  <a:ext cx="2095500" cy="2095500"/>
                </a:xfrm>
                <a:prstGeom prst="ellipse">
                  <a:avLst/>
                </a:prstGeom>
                <a:solidFill>
                  <a:srgbClr val="F4F6F8"/>
                </a:solidFill>
                <a:ln w="25400" cap="flat" cmpd="sng" algn="ctr">
                  <a:noFill/>
                  <a:prstDash val="solid"/>
                </a:ln>
                <a:effectLst>
                  <a:outerShdw blurRad="88900" dist="38100" dir="2700000" algn="tl" rotWithShape="0">
                    <a:prstClr val="black">
                      <a:alpha val="15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dobe Clean SemiLight" panose="020B0403020404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62" name="Oval 61">
                  <a:extLst>
                    <a:ext uri="{FF2B5EF4-FFF2-40B4-BE49-F238E27FC236}">
                      <a16:creationId xmlns:a16="http://schemas.microsoft.com/office/drawing/2014/main" id="{FEBA1677-C2DC-44C4-8B81-C80ABDDD495C}"/>
                    </a:ext>
                  </a:extLst>
                </p:cNvPr>
                <p:cNvSpPr/>
                <p:nvPr/>
              </p:nvSpPr>
              <p:spPr>
                <a:xfrm>
                  <a:off x="5378677" y="2730500"/>
                  <a:ext cx="2095500" cy="209550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EEEEEE"/>
                    </a:gs>
                    <a:gs pos="56000">
                      <a:srgbClr val="F4F6F8">
                        <a:alpha val="0"/>
                      </a:srgbClr>
                    </a:gs>
                  </a:gsLst>
                  <a:lin ang="2700000" scaled="1"/>
                  <a:tileRect/>
                </a:gradFill>
                <a:ln w="25400" cap="flat" cmpd="sng" algn="ctr">
                  <a:noFill/>
                  <a:prstDash val="solid"/>
                </a:ln>
                <a:effectLst>
                  <a:innerShdw blurRad="63500" dist="50800" dir="13500000">
                    <a:srgbClr val="FFFFFF">
                      <a:lumMod val="85000"/>
                      <a:alpha val="84000"/>
                    </a:srgbClr>
                  </a:inn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dobe Clean SemiLight" panose="020B0403020404020204" pitchFamily="34" charset="0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E8C52B48-3ABD-4D9B-907D-5EABE5DDD491}"/>
                  </a:ext>
                </a:extLst>
              </p:cNvPr>
              <p:cNvSpPr/>
              <p:nvPr/>
            </p:nvSpPr>
            <p:spPr>
              <a:xfrm>
                <a:off x="4434271" y="2406076"/>
                <a:ext cx="1175344" cy="1175344"/>
              </a:xfrm>
              <a:prstGeom prst="ellipse">
                <a:avLst/>
              </a:prstGeom>
              <a:solidFill>
                <a:srgbClr val="6B737B"/>
              </a:solidFill>
              <a:ln w="25400" cap="flat" cmpd="sng" algn="ctr">
                <a:noFill/>
                <a:prstDash val="solid"/>
              </a:ln>
              <a:effectLst>
                <a:innerShdw blurRad="114300">
                  <a:prstClr val="black">
                    <a:alpha val="20000"/>
                  </a:prstClr>
                </a:innerShdw>
              </a:effectLst>
            </p:spPr>
            <p:txBody>
              <a:bodyPr rtlCol="0" anchor="ctr"/>
              <a:lstStyle/>
              <a:p>
                <a:pPr algn="ctr" defTabSz="593994"/>
                <a:endParaRPr lang="en-GB" sz="1169" kern="0">
                  <a:solidFill>
                    <a:srgbClr val="FFFFFF"/>
                  </a:solidFill>
                  <a:latin typeface="Adobe Clean SemiLight" panose="020B0403020404020204" pitchFamily="34" charset="0"/>
                </a:endParaRPr>
              </a:p>
            </p:txBody>
          </p:sp>
        </p:grp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85DB875C-3931-459B-9D74-BFB6A06F864A}"/>
              </a:ext>
            </a:extLst>
          </p:cNvPr>
          <p:cNvSpPr/>
          <p:nvPr/>
        </p:nvSpPr>
        <p:spPr>
          <a:xfrm>
            <a:off x="0" y="946380"/>
            <a:ext cx="12192000" cy="86344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Gli specialisti dell'Assistenza clienti Adobe sono ampiamente formati in tutte le soluzioni Adobe Experience Cloud. </a:t>
            </a:r>
            <a:br>
              <a:rPr lang="it-IT" dirty="0"/>
            </a:br>
            <a:r>
              <a:rPr lang="it-IT" dirty="0"/>
              <a:t>Sono qualificati per aiutarti con domande relative alle capacità della soluzione, </a:t>
            </a:r>
            <a:br>
              <a:rPr lang="it-IT" dirty="0"/>
            </a:br>
            <a:r>
              <a:rPr lang="it-IT" dirty="0"/>
              <a:t>alle configurazioni e ai problemi e per fornire spiegazioni generiche.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67C19E7E-ED61-4978-814B-DE33BE8A04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01893" y="2242380"/>
            <a:ext cx="418084" cy="45728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58A489DE-8910-4974-974C-CE5E1BAA245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870733" y="2307441"/>
            <a:ext cx="450533" cy="424415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D5DEFB05-462B-49E6-8F00-A964D676368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754723" y="2257158"/>
            <a:ext cx="465038" cy="465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3092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069DB-D556-4408-9A33-202C625C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312661"/>
            <a:ext cx="11512930" cy="646189"/>
          </a:xfrm>
        </p:spPr>
        <p:txBody>
          <a:bodyPr/>
          <a:lstStyle/>
          <a:p>
            <a:r>
              <a:rPr lang="it-IT">
                <a:latin typeface="+mj-lt"/>
              </a:rPr>
              <a:t>Strumenti e risorse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5DB875C-3931-459B-9D74-BFB6A06F864A}"/>
              </a:ext>
            </a:extLst>
          </p:cNvPr>
          <p:cNvSpPr/>
          <p:nvPr/>
        </p:nvSpPr>
        <p:spPr>
          <a:xfrm>
            <a:off x="0" y="1225044"/>
            <a:ext cx="12192000" cy="5847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/>
              <a:t>Adobe offre un'ampia gamma di informazioni e risorse. Per iniziare, ti consigliamo di esplorare quanto segue:</a:t>
            </a:r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6D76096E-17AC-420F-A345-DCA3D484D755}"/>
              </a:ext>
            </a:extLst>
          </p:cNvPr>
          <p:cNvGrpSpPr/>
          <p:nvPr/>
        </p:nvGrpSpPr>
        <p:grpSpPr>
          <a:xfrm>
            <a:off x="9553657" y="2204039"/>
            <a:ext cx="1631116" cy="1631116"/>
            <a:chOff x="5378677" y="2730500"/>
            <a:chExt cx="2095500" cy="2095500"/>
          </a:xfrm>
        </p:grpSpPr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766A4067-67EB-4561-8914-427824F27E9D}"/>
                </a:ext>
              </a:extLst>
            </p:cNvPr>
            <p:cNvSpPr/>
            <p:nvPr/>
          </p:nvSpPr>
          <p:spPr>
            <a:xfrm>
              <a:off x="5378677" y="2730500"/>
              <a:ext cx="2095500" cy="2095500"/>
            </a:xfrm>
            <a:prstGeom prst="ellipse">
              <a:avLst/>
            </a:prstGeom>
            <a:solidFill>
              <a:srgbClr val="F4F6F8"/>
            </a:solidFill>
            <a:ln w="25400" cap="flat" cmpd="sng" algn="ctr">
              <a:noFill/>
              <a:prstDash val="solid"/>
            </a:ln>
            <a:effectLst>
              <a:outerShdw blurRad="88900" dist="38100" dir="2700000" algn="tl" rotWithShape="0">
                <a:prstClr val="black">
                  <a:alpha val="15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1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dobe Clean SemiLight" panose="020B0403020404020204" pitchFamily="34" charset="0"/>
                <a:ea typeface="+mn-ea"/>
                <a:cs typeface="+mn-cs"/>
              </a:endParaRPr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5EE13BA1-CE74-4913-88CD-2EDC67643A4D}"/>
                </a:ext>
              </a:extLst>
            </p:cNvPr>
            <p:cNvSpPr/>
            <p:nvPr/>
          </p:nvSpPr>
          <p:spPr>
            <a:xfrm>
              <a:off x="5378677" y="2730500"/>
              <a:ext cx="2095500" cy="2095500"/>
            </a:xfrm>
            <a:prstGeom prst="ellipse">
              <a:avLst/>
            </a:prstGeom>
            <a:gradFill flip="none" rotWithShape="1">
              <a:gsLst>
                <a:gs pos="0">
                  <a:srgbClr val="EEEEEE"/>
                </a:gs>
                <a:gs pos="56000">
                  <a:srgbClr val="F4F6F8">
                    <a:alpha val="0"/>
                  </a:srgbClr>
                </a:gs>
              </a:gsLst>
              <a:lin ang="2700000" scaled="1"/>
              <a:tileRect/>
            </a:gradFill>
            <a:ln w="25400" cap="flat" cmpd="sng" algn="ctr">
              <a:noFill/>
              <a:prstDash val="solid"/>
            </a:ln>
            <a:effectLst>
              <a:innerShdw blurRad="63500" dist="50800" dir="13500000">
                <a:srgbClr val="FFFFFF">
                  <a:lumMod val="85000"/>
                  <a:alpha val="84000"/>
                </a:srgbClr>
              </a:innerShdw>
            </a:effectLst>
          </p:spPr>
          <p:txBody>
            <a:bodyPr rtlCol="0" anchor="ctr"/>
            <a:lstStyle/>
            <a:p>
              <a:pPr marL="0" marR="0" lvl="0" indent="0" algn="ctr" defTabSz="9141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dobe Clean SemiLight" panose="020B0403020404020204" pitchFamily="34" charset="0"/>
                <a:ea typeface="+mn-ea"/>
                <a:cs typeface="+mn-cs"/>
              </a:endParaRPr>
            </a:p>
          </p:txBody>
        </p:sp>
      </p:grpSp>
      <p:sp>
        <p:nvSpPr>
          <p:cNvPr id="88" name="Oval 87">
            <a:extLst>
              <a:ext uri="{FF2B5EF4-FFF2-40B4-BE49-F238E27FC236}">
                <a16:creationId xmlns:a16="http://schemas.microsoft.com/office/drawing/2014/main" id="{528F4B45-7EA8-47EF-8B80-8BE17340974B}"/>
              </a:ext>
            </a:extLst>
          </p:cNvPr>
          <p:cNvSpPr/>
          <p:nvPr/>
        </p:nvSpPr>
        <p:spPr>
          <a:xfrm>
            <a:off x="9638927" y="2289310"/>
            <a:ext cx="1460577" cy="1460576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>
            <a:innerShdw blurRad="114300">
              <a:prstClr val="black">
                <a:alpha val="20000"/>
              </a:prstClr>
            </a:innerShdw>
          </a:effectLst>
        </p:spPr>
        <p:txBody>
          <a:bodyPr rtlCol="0" anchor="ctr"/>
          <a:lstStyle/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dobe Clean SemiLight" panose="020B0403020404020204" pitchFamily="34" charset="0"/>
              <a:ea typeface="+mn-ea"/>
              <a:cs typeface="+mn-cs"/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23E38787-64A1-4959-846D-F1E304FA4401}"/>
              </a:ext>
            </a:extLst>
          </p:cNvPr>
          <p:cNvSpPr/>
          <p:nvPr/>
        </p:nvSpPr>
        <p:spPr>
          <a:xfrm>
            <a:off x="9019215" y="4732807"/>
            <a:ext cx="2700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sz="1200" dirty="0"/>
              <a:t>Corsi di apprendimento curati da esperti, tutorial e documentazione, communities e risorse di supporto</a:t>
            </a:r>
            <a:br>
              <a:rPr lang="it-IT" sz="1200" dirty="0"/>
            </a:br>
            <a:endParaRPr lang="it-IT" sz="1200" dirty="0"/>
          </a:p>
          <a:p>
            <a:pPr algn="ctr"/>
            <a:r>
              <a:rPr lang="it-IT" sz="1200" dirty="0">
                <a:solidFill>
                  <a:srgbClr val="308FFF"/>
                </a:solidFill>
                <a:hlinkClick r:id="rId2"/>
              </a:rPr>
              <a:t>Per saperne di più&gt;</a:t>
            </a:r>
          </a:p>
        </p:txBody>
      </p: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560142A9-E650-4678-AC3E-6A188BD3148D}"/>
              </a:ext>
            </a:extLst>
          </p:cNvPr>
          <p:cNvCxnSpPr>
            <a:cxnSpLocks/>
          </p:cNvCxnSpPr>
          <p:nvPr/>
        </p:nvCxnSpPr>
        <p:spPr>
          <a:xfrm>
            <a:off x="9454101" y="3993123"/>
            <a:ext cx="1830228" cy="0"/>
          </a:xfrm>
          <a:prstGeom prst="line">
            <a:avLst/>
          </a:prstGeom>
          <a:ln w="19050" cap="rnd">
            <a:solidFill>
              <a:srgbClr val="FA0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Freeform: Shape 90">
            <a:extLst>
              <a:ext uri="{FF2B5EF4-FFF2-40B4-BE49-F238E27FC236}">
                <a16:creationId xmlns:a16="http://schemas.microsoft.com/office/drawing/2014/main" id="{53F4038A-4057-4429-93B0-4F9A67D99F99}"/>
              </a:ext>
            </a:extLst>
          </p:cNvPr>
          <p:cNvSpPr/>
          <p:nvPr/>
        </p:nvSpPr>
        <p:spPr>
          <a:xfrm rot="10800000">
            <a:off x="10280161" y="3993122"/>
            <a:ext cx="178108" cy="116799"/>
          </a:xfrm>
          <a:custGeom>
            <a:avLst/>
            <a:gdLst>
              <a:gd name="connsiteX0" fmla="*/ 193652 w 193652"/>
              <a:gd name="connsiteY0" fmla="*/ 126992 h 126992"/>
              <a:gd name="connsiteX1" fmla="*/ 0 w 193652"/>
              <a:gd name="connsiteY1" fmla="*/ 126992 h 126992"/>
              <a:gd name="connsiteX2" fmla="*/ 11475 w 193652"/>
              <a:gd name="connsiteY2" fmla="*/ 99804 h 126992"/>
              <a:gd name="connsiteX3" fmla="*/ 49470 w 193652"/>
              <a:gd name="connsiteY3" fmla="*/ 9777 h 126992"/>
              <a:gd name="connsiteX4" fmla="*/ 64113 w 193652"/>
              <a:gd name="connsiteY4" fmla="*/ 0 h 126992"/>
              <a:gd name="connsiteX5" fmla="*/ 130005 w 193652"/>
              <a:gd name="connsiteY5" fmla="*/ 0 h 126992"/>
              <a:gd name="connsiteX6" fmla="*/ 144445 w 193652"/>
              <a:gd name="connsiteY6" fmla="*/ 9777 h 126992"/>
              <a:gd name="connsiteX7" fmla="*/ 192749 w 193652"/>
              <a:gd name="connsiteY7" fmla="*/ 124842 h 126992"/>
              <a:gd name="connsiteX8" fmla="*/ 193652 w 193652"/>
              <a:gd name="connsiteY8" fmla="*/ 126992 h 126992"/>
              <a:gd name="connsiteX9" fmla="*/ 147794 w 193652"/>
              <a:gd name="connsiteY9" fmla="*/ 113440 h 126992"/>
              <a:gd name="connsiteX10" fmla="*/ 147319 w 193652"/>
              <a:gd name="connsiteY10" fmla="*/ 112308 h 126992"/>
              <a:gd name="connsiteX11" fmla="*/ 121892 w 193652"/>
              <a:gd name="connsiteY11" fmla="*/ 51739 h 126992"/>
              <a:gd name="connsiteX12" fmla="*/ 114291 w 193652"/>
              <a:gd name="connsiteY12" fmla="*/ 46593 h 126992"/>
              <a:gd name="connsiteX13" fmla="*/ 79606 w 193652"/>
              <a:gd name="connsiteY13" fmla="*/ 46593 h 126992"/>
              <a:gd name="connsiteX14" fmla="*/ 71898 w 193652"/>
              <a:gd name="connsiteY14" fmla="*/ 51739 h 126992"/>
              <a:gd name="connsiteX15" fmla="*/ 51898 w 193652"/>
              <a:gd name="connsiteY15" fmla="*/ 99128 h 126992"/>
              <a:gd name="connsiteX16" fmla="*/ 45858 w 193652"/>
              <a:gd name="connsiteY16" fmla="*/ 113440 h 126992"/>
              <a:gd name="connsiteX17" fmla="*/ 147794 w 193652"/>
              <a:gd name="connsiteY17" fmla="*/ 113440 h 126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93652" h="126992">
                <a:moveTo>
                  <a:pt x="193652" y="126992"/>
                </a:moveTo>
                <a:lnTo>
                  <a:pt x="0" y="126992"/>
                </a:lnTo>
                <a:lnTo>
                  <a:pt x="11475" y="99804"/>
                </a:lnTo>
                <a:cubicBezTo>
                  <a:pt x="22491" y="73702"/>
                  <a:pt x="35081" y="43870"/>
                  <a:pt x="49470" y="9777"/>
                </a:cubicBezTo>
                <a:cubicBezTo>
                  <a:pt x="51910" y="3870"/>
                  <a:pt x="57605" y="0"/>
                  <a:pt x="64113" y="0"/>
                </a:cubicBezTo>
                <a:cubicBezTo>
                  <a:pt x="64113" y="0"/>
                  <a:pt x="64113" y="0"/>
                  <a:pt x="130005" y="0"/>
                </a:cubicBezTo>
                <a:cubicBezTo>
                  <a:pt x="136310" y="0"/>
                  <a:pt x="142208" y="3870"/>
                  <a:pt x="144445" y="9777"/>
                </a:cubicBezTo>
                <a:cubicBezTo>
                  <a:pt x="144445" y="9777"/>
                  <a:pt x="144445" y="9777"/>
                  <a:pt x="192749" y="124842"/>
                </a:cubicBezTo>
                <a:lnTo>
                  <a:pt x="193652" y="126992"/>
                </a:lnTo>
                <a:close/>
                <a:moveTo>
                  <a:pt x="147794" y="113440"/>
                </a:moveTo>
                <a:lnTo>
                  <a:pt x="147319" y="112308"/>
                </a:lnTo>
                <a:cubicBezTo>
                  <a:pt x="121892" y="51739"/>
                  <a:pt x="121892" y="51739"/>
                  <a:pt x="121892" y="51739"/>
                </a:cubicBezTo>
                <a:cubicBezTo>
                  <a:pt x="120714" y="48630"/>
                  <a:pt x="117610" y="46593"/>
                  <a:pt x="114291" y="46593"/>
                </a:cubicBezTo>
                <a:cubicBezTo>
                  <a:pt x="79606" y="46593"/>
                  <a:pt x="79606" y="46593"/>
                  <a:pt x="79606" y="46593"/>
                </a:cubicBezTo>
                <a:cubicBezTo>
                  <a:pt x="76180" y="46593"/>
                  <a:pt x="73183" y="48630"/>
                  <a:pt x="71898" y="51739"/>
                </a:cubicBezTo>
                <a:cubicBezTo>
                  <a:pt x="64324" y="69685"/>
                  <a:pt x="57697" y="85389"/>
                  <a:pt x="51898" y="99128"/>
                </a:cubicBezTo>
                <a:lnTo>
                  <a:pt x="45858" y="113440"/>
                </a:lnTo>
                <a:lnTo>
                  <a:pt x="147794" y="113440"/>
                </a:lnTo>
                <a:close/>
              </a:path>
            </a:pathLst>
          </a:custGeom>
          <a:solidFill>
            <a:srgbClr val="FA0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dobe Clean SemiLight"/>
              <a:ea typeface="+mn-ea"/>
              <a:cs typeface="+mn-cs"/>
            </a:endParaRP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A1FFAAD7-D6E6-4D4D-995F-A3488711F00B}"/>
              </a:ext>
            </a:extLst>
          </p:cNvPr>
          <p:cNvSpPr/>
          <p:nvPr/>
        </p:nvSpPr>
        <p:spPr>
          <a:xfrm>
            <a:off x="9019215" y="4158382"/>
            <a:ext cx="27000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sz="1600" dirty="0">
                <a:latin typeface="+mj-lt"/>
              </a:rPr>
              <a:t>Experience League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CE9175B7-3FC6-4089-9879-D83B648A8B92}"/>
              </a:ext>
            </a:extLst>
          </p:cNvPr>
          <p:cNvGrpSpPr/>
          <p:nvPr/>
        </p:nvGrpSpPr>
        <p:grpSpPr>
          <a:xfrm>
            <a:off x="6704847" y="2204039"/>
            <a:ext cx="1631116" cy="1631116"/>
            <a:chOff x="5378677" y="2730500"/>
            <a:chExt cx="2095500" cy="2095500"/>
          </a:xfrm>
        </p:grpSpPr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2DC2C0D4-DE81-4EF8-9738-F265F16A16EC}"/>
                </a:ext>
              </a:extLst>
            </p:cNvPr>
            <p:cNvSpPr/>
            <p:nvPr/>
          </p:nvSpPr>
          <p:spPr>
            <a:xfrm>
              <a:off x="5378677" y="2730500"/>
              <a:ext cx="2095500" cy="2095500"/>
            </a:xfrm>
            <a:prstGeom prst="ellipse">
              <a:avLst/>
            </a:prstGeom>
            <a:solidFill>
              <a:srgbClr val="F4F6F8"/>
            </a:solidFill>
            <a:ln w="25400" cap="flat" cmpd="sng" algn="ctr">
              <a:noFill/>
              <a:prstDash val="solid"/>
            </a:ln>
            <a:effectLst>
              <a:outerShdw blurRad="88900" dist="38100" dir="2700000" algn="tl" rotWithShape="0">
                <a:prstClr val="black">
                  <a:alpha val="15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1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dobe Clean SemiLight" panose="020B0403020404020204" pitchFamily="34" charset="0"/>
                <a:ea typeface="+mn-ea"/>
                <a:cs typeface="+mn-cs"/>
              </a:endParaRPr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167611B8-0E91-4E6B-B895-92EFF6E821E7}"/>
                </a:ext>
              </a:extLst>
            </p:cNvPr>
            <p:cNvSpPr/>
            <p:nvPr/>
          </p:nvSpPr>
          <p:spPr>
            <a:xfrm>
              <a:off x="5378677" y="2730500"/>
              <a:ext cx="2095500" cy="2095500"/>
            </a:xfrm>
            <a:prstGeom prst="ellipse">
              <a:avLst/>
            </a:prstGeom>
            <a:gradFill flip="none" rotWithShape="1">
              <a:gsLst>
                <a:gs pos="0">
                  <a:srgbClr val="EEEEEE"/>
                </a:gs>
                <a:gs pos="56000">
                  <a:srgbClr val="F4F6F8">
                    <a:alpha val="0"/>
                  </a:srgbClr>
                </a:gs>
              </a:gsLst>
              <a:lin ang="2700000" scaled="1"/>
              <a:tileRect/>
            </a:gradFill>
            <a:ln w="25400" cap="flat" cmpd="sng" algn="ctr">
              <a:noFill/>
              <a:prstDash val="solid"/>
            </a:ln>
            <a:effectLst>
              <a:innerShdw blurRad="63500" dist="50800" dir="13500000">
                <a:srgbClr val="FFFFFF">
                  <a:lumMod val="85000"/>
                  <a:alpha val="84000"/>
                </a:srgbClr>
              </a:innerShdw>
            </a:effectLst>
          </p:spPr>
          <p:txBody>
            <a:bodyPr rtlCol="0" anchor="ctr"/>
            <a:lstStyle/>
            <a:p>
              <a:pPr marL="0" marR="0" lvl="0" indent="0" algn="ctr" defTabSz="9141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dobe Clean SemiLight" panose="020B0403020404020204" pitchFamily="34" charset="0"/>
                <a:ea typeface="+mn-ea"/>
                <a:cs typeface="+mn-cs"/>
              </a:endParaRPr>
            </a:p>
          </p:txBody>
        </p:sp>
      </p:grpSp>
      <p:sp>
        <p:nvSpPr>
          <p:cNvPr id="53" name="Oval 52">
            <a:extLst>
              <a:ext uri="{FF2B5EF4-FFF2-40B4-BE49-F238E27FC236}">
                <a16:creationId xmlns:a16="http://schemas.microsoft.com/office/drawing/2014/main" id="{81C2F134-A171-433A-88B1-3A74E663D2D8}"/>
              </a:ext>
            </a:extLst>
          </p:cNvPr>
          <p:cNvSpPr/>
          <p:nvPr/>
        </p:nvSpPr>
        <p:spPr>
          <a:xfrm>
            <a:off x="6790117" y="2289310"/>
            <a:ext cx="1460577" cy="1460576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>
            <a:innerShdw blurRad="114300">
              <a:prstClr val="black">
                <a:alpha val="20000"/>
              </a:prstClr>
            </a:innerShdw>
          </a:effectLst>
        </p:spPr>
        <p:txBody>
          <a:bodyPr rtlCol="0" anchor="ctr"/>
          <a:lstStyle/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dobe Clean SemiLight" panose="020B0403020404020204" pitchFamily="34" charset="0"/>
              <a:ea typeface="+mn-ea"/>
              <a:cs typeface="+mn-cs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B467EDFE-53E6-4C13-8A6D-24AD148CCF62}"/>
              </a:ext>
            </a:extLst>
          </p:cNvPr>
          <p:cNvSpPr/>
          <p:nvPr/>
        </p:nvSpPr>
        <p:spPr>
          <a:xfrm>
            <a:off x="6170405" y="4732807"/>
            <a:ext cx="2700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sz="1200" dirty="0"/>
              <a:t>Rimani al passo con gli ultimi aggiornamenti dei prodotti Adobe Experience Cloud e delle versioni </a:t>
            </a:r>
            <a:br>
              <a:rPr lang="it-IT" sz="1200" dirty="0"/>
            </a:br>
            <a:r>
              <a:rPr lang="it-IT" sz="1200" dirty="0"/>
              <a:t>di manutenzione</a:t>
            </a:r>
            <a:br>
              <a:rPr lang="it-IT" sz="1200" dirty="0"/>
            </a:br>
            <a:endParaRPr lang="it-IT" sz="1200" dirty="0"/>
          </a:p>
          <a:p>
            <a:pPr algn="ctr"/>
            <a:r>
              <a:rPr lang="it-IT" sz="1200" dirty="0">
                <a:solidFill>
                  <a:srgbClr val="308FFF"/>
                </a:solidFill>
                <a:hlinkClick r:id="rId3"/>
              </a:rPr>
              <a:t>Per saperne di più&gt;</a:t>
            </a:r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FE4BD6A2-5907-469F-942C-B691063FFF07}"/>
              </a:ext>
            </a:extLst>
          </p:cNvPr>
          <p:cNvCxnSpPr>
            <a:cxnSpLocks/>
          </p:cNvCxnSpPr>
          <p:nvPr/>
        </p:nvCxnSpPr>
        <p:spPr>
          <a:xfrm>
            <a:off x="6605291" y="3993123"/>
            <a:ext cx="1830228" cy="0"/>
          </a:xfrm>
          <a:prstGeom prst="line">
            <a:avLst/>
          </a:prstGeom>
          <a:ln w="19050" cap="rnd">
            <a:solidFill>
              <a:srgbClr val="FA0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4FD726EF-31D4-4920-9B86-9667C7A3B99E}"/>
              </a:ext>
            </a:extLst>
          </p:cNvPr>
          <p:cNvSpPr/>
          <p:nvPr/>
        </p:nvSpPr>
        <p:spPr>
          <a:xfrm>
            <a:off x="6170405" y="4158382"/>
            <a:ext cx="2700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sz="1600" dirty="0">
                <a:latin typeface="+mj-lt"/>
              </a:rPr>
              <a:t>Servizio di aggiornamento prioritario del prodotto</a:t>
            </a:r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360CCC9A-90C2-482F-AB74-E3CD2E5CFBFF}"/>
              </a:ext>
            </a:extLst>
          </p:cNvPr>
          <p:cNvSpPr/>
          <p:nvPr/>
        </p:nvSpPr>
        <p:spPr>
          <a:xfrm rot="10800000">
            <a:off x="7431352" y="3993122"/>
            <a:ext cx="178108" cy="116799"/>
          </a:xfrm>
          <a:custGeom>
            <a:avLst/>
            <a:gdLst>
              <a:gd name="connsiteX0" fmla="*/ 193652 w 193652"/>
              <a:gd name="connsiteY0" fmla="*/ 126992 h 126992"/>
              <a:gd name="connsiteX1" fmla="*/ 0 w 193652"/>
              <a:gd name="connsiteY1" fmla="*/ 126992 h 126992"/>
              <a:gd name="connsiteX2" fmla="*/ 11475 w 193652"/>
              <a:gd name="connsiteY2" fmla="*/ 99804 h 126992"/>
              <a:gd name="connsiteX3" fmla="*/ 49470 w 193652"/>
              <a:gd name="connsiteY3" fmla="*/ 9777 h 126992"/>
              <a:gd name="connsiteX4" fmla="*/ 64113 w 193652"/>
              <a:gd name="connsiteY4" fmla="*/ 0 h 126992"/>
              <a:gd name="connsiteX5" fmla="*/ 130005 w 193652"/>
              <a:gd name="connsiteY5" fmla="*/ 0 h 126992"/>
              <a:gd name="connsiteX6" fmla="*/ 144445 w 193652"/>
              <a:gd name="connsiteY6" fmla="*/ 9777 h 126992"/>
              <a:gd name="connsiteX7" fmla="*/ 192749 w 193652"/>
              <a:gd name="connsiteY7" fmla="*/ 124842 h 126992"/>
              <a:gd name="connsiteX8" fmla="*/ 193652 w 193652"/>
              <a:gd name="connsiteY8" fmla="*/ 126992 h 126992"/>
              <a:gd name="connsiteX9" fmla="*/ 147794 w 193652"/>
              <a:gd name="connsiteY9" fmla="*/ 113440 h 126992"/>
              <a:gd name="connsiteX10" fmla="*/ 147319 w 193652"/>
              <a:gd name="connsiteY10" fmla="*/ 112308 h 126992"/>
              <a:gd name="connsiteX11" fmla="*/ 121892 w 193652"/>
              <a:gd name="connsiteY11" fmla="*/ 51739 h 126992"/>
              <a:gd name="connsiteX12" fmla="*/ 114291 w 193652"/>
              <a:gd name="connsiteY12" fmla="*/ 46593 h 126992"/>
              <a:gd name="connsiteX13" fmla="*/ 79606 w 193652"/>
              <a:gd name="connsiteY13" fmla="*/ 46593 h 126992"/>
              <a:gd name="connsiteX14" fmla="*/ 71898 w 193652"/>
              <a:gd name="connsiteY14" fmla="*/ 51739 h 126992"/>
              <a:gd name="connsiteX15" fmla="*/ 51898 w 193652"/>
              <a:gd name="connsiteY15" fmla="*/ 99128 h 126992"/>
              <a:gd name="connsiteX16" fmla="*/ 45858 w 193652"/>
              <a:gd name="connsiteY16" fmla="*/ 113440 h 126992"/>
              <a:gd name="connsiteX17" fmla="*/ 147794 w 193652"/>
              <a:gd name="connsiteY17" fmla="*/ 113440 h 126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93652" h="126992">
                <a:moveTo>
                  <a:pt x="193652" y="126992"/>
                </a:moveTo>
                <a:lnTo>
                  <a:pt x="0" y="126992"/>
                </a:lnTo>
                <a:lnTo>
                  <a:pt x="11475" y="99804"/>
                </a:lnTo>
                <a:cubicBezTo>
                  <a:pt x="22491" y="73702"/>
                  <a:pt x="35081" y="43870"/>
                  <a:pt x="49470" y="9777"/>
                </a:cubicBezTo>
                <a:cubicBezTo>
                  <a:pt x="51910" y="3870"/>
                  <a:pt x="57605" y="0"/>
                  <a:pt x="64113" y="0"/>
                </a:cubicBezTo>
                <a:cubicBezTo>
                  <a:pt x="64113" y="0"/>
                  <a:pt x="64113" y="0"/>
                  <a:pt x="130005" y="0"/>
                </a:cubicBezTo>
                <a:cubicBezTo>
                  <a:pt x="136310" y="0"/>
                  <a:pt x="142208" y="3870"/>
                  <a:pt x="144445" y="9777"/>
                </a:cubicBezTo>
                <a:cubicBezTo>
                  <a:pt x="144445" y="9777"/>
                  <a:pt x="144445" y="9777"/>
                  <a:pt x="192749" y="124842"/>
                </a:cubicBezTo>
                <a:lnTo>
                  <a:pt x="193652" y="126992"/>
                </a:lnTo>
                <a:close/>
                <a:moveTo>
                  <a:pt x="147794" y="113440"/>
                </a:moveTo>
                <a:lnTo>
                  <a:pt x="147319" y="112308"/>
                </a:lnTo>
                <a:cubicBezTo>
                  <a:pt x="121892" y="51739"/>
                  <a:pt x="121892" y="51739"/>
                  <a:pt x="121892" y="51739"/>
                </a:cubicBezTo>
                <a:cubicBezTo>
                  <a:pt x="120714" y="48630"/>
                  <a:pt x="117610" y="46593"/>
                  <a:pt x="114291" y="46593"/>
                </a:cubicBezTo>
                <a:cubicBezTo>
                  <a:pt x="79606" y="46593"/>
                  <a:pt x="79606" y="46593"/>
                  <a:pt x="79606" y="46593"/>
                </a:cubicBezTo>
                <a:cubicBezTo>
                  <a:pt x="76180" y="46593"/>
                  <a:pt x="73183" y="48630"/>
                  <a:pt x="71898" y="51739"/>
                </a:cubicBezTo>
                <a:cubicBezTo>
                  <a:pt x="64324" y="69685"/>
                  <a:pt x="57697" y="85389"/>
                  <a:pt x="51898" y="99128"/>
                </a:cubicBezTo>
                <a:lnTo>
                  <a:pt x="45858" y="113440"/>
                </a:lnTo>
                <a:lnTo>
                  <a:pt x="147794" y="113440"/>
                </a:lnTo>
                <a:close/>
              </a:path>
            </a:pathLst>
          </a:custGeom>
          <a:solidFill>
            <a:srgbClr val="FA0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dobe Clean SemiLight"/>
              <a:ea typeface="+mn-ea"/>
              <a:cs typeface="+mn-cs"/>
            </a:endParaRP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FDDF79BC-E1F2-41B0-BD0E-3BFDF93E7C14}"/>
              </a:ext>
            </a:extLst>
          </p:cNvPr>
          <p:cNvGrpSpPr/>
          <p:nvPr/>
        </p:nvGrpSpPr>
        <p:grpSpPr>
          <a:xfrm>
            <a:off x="3856037" y="2204039"/>
            <a:ext cx="1631116" cy="1631116"/>
            <a:chOff x="5378677" y="2730500"/>
            <a:chExt cx="2095500" cy="2095500"/>
          </a:xfrm>
        </p:grpSpPr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188AF1C5-7EE4-4CD7-98D6-BFA58EDC26C2}"/>
                </a:ext>
              </a:extLst>
            </p:cNvPr>
            <p:cNvSpPr/>
            <p:nvPr/>
          </p:nvSpPr>
          <p:spPr>
            <a:xfrm>
              <a:off x="5378677" y="2730500"/>
              <a:ext cx="2095500" cy="2095500"/>
            </a:xfrm>
            <a:prstGeom prst="ellipse">
              <a:avLst/>
            </a:prstGeom>
            <a:solidFill>
              <a:srgbClr val="F4F6F8"/>
            </a:solidFill>
            <a:ln w="25400" cap="flat" cmpd="sng" algn="ctr">
              <a:noFill/>
              <a:prstDash val="solid"/>
            </a:ln>
            <a:effectLst>
              <a:outerShdw blurRad="88900" dist="38100" dir="2700000" algn="tl" rotWithShape="0">
                <a:prstClr val="black">
                  <a:alpha val="15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1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dobe Clean SemiLight" panose="020B0403020404020204" pitchFamily="34" charset="0"/>
                <a:ea typeface="+mn-ea"/>
                <a:cs typeface="+mn-cs"/>
              </a:endParaRP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29E44E3C-D6FF-4645-AE6C-314D596FB016}"/>
                </a:ext>
              </a:extLst>
            </p:cNvPr>
            <p:cNvSpPr/>
            <p:nvPr/>
          </p:nvSpPr>
          <p:spPr>
            <a:xfrm>
              <a:off x="5378677" y="2730500"/>
              <a:ext cx="2095500" cy="2095500"/>
            </a:xfrm>
            <a:prstGeom prst="ellipse">
              <a:avLst/>
            </a:prstGeom>
            <a:gradFill flip="none" rotWithShape="1">
              <a:gsLst>
                <a:gs pos="0">
                  <a:srgbClr val="EEEEEE"/>
                </a:gs>
                <a:gs pos="56000">
                  <a:srgbClr val="F4F6F8">
                    <a:alpha val="0"/>
                  </a:srgbClr>
                </a:gs>
              </a:gsLst>
              <a:lin ang="2700000" scaled="1"/>
              <a:tileRect/>
            </a:gradFill>
            <a:ln w="25400" cap="flat" cmpd="sng" algn="ctr">
              <a:noFill/>
              <a:prstDash val="solid"/>
            </a:ln>
            <a:effectLst>
              <a:innerShdw blurRad="63500" dist="50800" dir="13500000">
                <a:srgbClr val="FFFFFF">
                  <a:lumMod val="85000"/>
                  <a:alpha val="84000"/>
                </a:srgbClr>
              </a:innerShdw>
            </a:effectLst>
          </p:spPr>
          <p:txBody>
            <a:bodyPr rtlCol="0" anchor="ctr"/>
            <a:lstStyle/>
            <a:p>
              <a:pPr marL="0" marR="0" lvl="0" indent="0" algn="ctr" defTabSz="9141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dobe Clean SemiLight" panose="020B0403020404020204" pitchFamily="34" charset="0"/>
                <a:ea typeface="+mn-ea"/>
                <a:cs typeface="+mn-cs"/>
              </a:endParaRPr>
            </a:p>
          </p:txBody>
        </p:sp>
      </p:grpSp>
      <p:sp>
        <p:nvSpPr>
          <p:cNvPr id="45" name="Oval 44">
            <a:extLst>
              <a:ext uri="{FF2B5EF4-FFF2-40B4-BE49-F238E27FC236}">
                <a16:creationId xmlns:a16="http://schemas.microsoft.com/office/drawing/2014/main" id="{590D08B4-52F0-4DD6-B5C9-F649B0FCF2B6}"/>
              </a:ext>
            </a:extLst>
          </p:cNvPr>
          <p:cNvSpPr/>
          <p:nvPr/>
        </p:nvSpPr>
        <p:spPr>
          <a:xfrm>
            <a:off x="3941307" y="2289310"/>
            <a:ext cx="1460577" cy="1460576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>
            <a:innerShdw blurRad="114300">
              <a:prstClr val="black">
                <a:alpha val="20000"/>
              </a:prstClr>
            </a:innerShdw>
          </a:effectLst>
        </p:spPr>
        <p:txBody>
          <a:bodyPr rtlCol="0" anchor="ctr"/>
          <a:lstStyle/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dobe Clean SemiLight" panose="020B0403020404020204" pitchFamily="34" charset="0"/>
              <a:ea typeface="+mn-ea"/>
              <a:cs typeface="+mn-cs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A6E91795-1386-4964-A875-11CBF39E3D30}"/>
              </a:ext>
            </a:extLst>
          </p:cNvPr>
          <p:cNvSpPr/>
          <p:nvPr/>
        </p:nvSpPr>
        <p:spPr>
          <a:xfrm>
            <a:off x="3321595" y="4732806"/>
            <a:ext cx="2700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sz="1200" dirty="0"/>
              <a:t>Informazioni tempestive e accurate </a:t>
            </a:r>
            <a:br>
              <a:rPr lang="it-IT" sz="1200" dirty="0"/>
            </a:br>
            <a:r>
              <a:rPr lang="it-IT" sz="1200" dirty="0"/>
              <a:t>che possono aiutarti a proteggerti </a:t>
            </a:r>
            <a:br>
              <a:rPr lang="it-IT" sz="1200" dirty="0"/>
            </a:br>
            <a:r>
              <a:rPr lang="it-IT" sz="1200" dirty="0"/>
              <a:t>da attacchi dannosi</a:t>
            </a:r>
          </a:p>
          <a:p>
            <a:pPr algn="ctr"/>
            <a:endParaRPr lang="en-US" sz="1200" dirty="0"/>
          </a:p>
          <a:p>
            <a:pPr algn="ctr"/>
            <a:r>
              <a:rPr lang="it-IT" sz="1200" dirty="0">
                <a:solidFill>
                  <a:srgbClr val="308FFF"/>
                </a:solidFill>
                <a:hlinkClick r:id="rId4"/>
              </a:rPr>
              <a:t>Per saperne di più&gt;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D5B9F753-1DC7-4934-975E-69ABB4BB8478}"/>
              </a:ext>
            </a:extLst>
          </p:cNvPr>
          <p:cNvCxnSpPr>
            <a:cxnSpLocks/>
          </p:cNvCxnSpPr>
          <p:nvPr/>
        </p:nvCxnSpPr>
        <p:spPr>
          <a:xfrm>
            <a:off x="3756481" y="3993123"/>
            <a:ext cx="1830228" cy="0"/>
          </a:xfrm>
          <a:prstGeom prst="line">
            <a:avLst/>
          </a:prstGeom>
          <a:ln w="19050" cap="rnd">
            <a:solidFill>
              <a:srgbClr val="FA0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0CDE5B8D-FDBF-4803-B8A6-C7DB90096ACF}"/>
              </a:ext>
            </a:extLst>
          </p:cNvPr>
          <p:cNvSpPr/>
          <p:nvPr/>
        </p:nvSpPr>
        <p:spPr>
          <a:xfrm>
            <a:off x="3321595" y="4158382"/>
            <a:ext cx="2700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sz="1600" dirty="0">
                <a:latin typeface="+mj-lt"/>
              </a:rPr>
              <a:t>Servizio di notifiche</a:t>
            </a:r>
          </a:p>
          <a:p>
            <a:pPr algn="ctr"/>
            <a:r>
              <a:rPr lang="it-IT" sz="1600" dirty="0">
                <a:latin typeface="+mj-lt"/>
              </a:rPr>
              <a:t>di sicurezza</a:t>
            </a:r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03B3FAD6-3CA2-4743-8D89-453FF43F7AD2}"/>
              </a:ext>
            </a:extLst>
          </p:cNvPr>
          <p:cNvSpPr/>
          <p:nvPr/>
        </p:nvSpPr>
        <p:spPr>
          <a:xfrm rot="10800000">
            <a:off x="4582542" y="3993122"/>
            <a:ext cx="178108" cy="116799"/>
          </a:xfrm>
          <a:custGeom>
            <a:avLst/>
            <a:gdLst>
              <a:gd name="connsiteX0" fmla="*/ 193652 w 193652"/>
              <a:gd name="connsiteY0" fmla="*/ 126992 h 126992"/>
              <a:gd name="connsiteX1" fmla="*/ 0 w 193652"/>
              <a:gd name="connsiteY1" fmla="*/ 126992 h 126992"/>
              <a:gd name="connsiteX2" fmla="*/ 11475 w 193652"/>
              <a:gd name="connsiteY2" fmla="*/ 99804 h 126992"/>
              <a:gd name="connsiteX3" fmla="*/ 49470 w 193652"/>
              <a:gd name="connsiteY3" fmla="*/ 9777 h 126992"/>
              <a:gd name="connsiteX4" fmla="*/ 64113 w 193652"/>
              <a:gd name="connsiteY4" fmla="*/ 0 h 126992"/>
              <a:gd name="connsiteX5" fmla="*/ 130005 w 193652"/>
              <a:gd name="connsiteY5" fmla="*/ 0 h 126992"/>
              <a:gd name="connsiteX6" fmla="*/ 144445 w 193652"/>
              <a:gd name="connsiteY6" fmla="*/ 9777 h 126992"/>
              <a:gd name="connsiteX7" fmla="*/ 192749 w 193652"/>
              <a:gd name="connsiteY7" fmla="*/ 124842 h 126992"/>
              <a:gd name="connsiteX8" fmla="*/ 193652 w 193652"/>
              <a:gd name="connsiteY8" fmla="*/ 126992 h 126992"/>
              <a:gd name="connsiteX9" fmla="*/ 147794 w 193652"/>
              <a:gd name="connsiteY9" fmla="*/ 113440 h 126992"/>
              <a:gd name="connsiteX10" fmla="*/ 147319 w 193652"/>
              <a:gd name="connsiteY10" fmla="*/ 112308 h 126992"/>
              <a:gd name="connsiteX11" fmla="*/ 121892 w 193652"/>
              <a:gd name="connsiteY11" fmla="*/ 51739 h 126992"/>
              <a:gd name="connsiteX12" fmla="*/ 114291 w 193652"/>
              <a:gd name="connsiteY12" fmla="*/ 46593 h 126992"/>
              <a:gd name="connsiteX13" fmla="*/ 79606 w 193652"/>
              <a:gd name="connsiteY13" fmla="*/ 46593 h 126992"/>
              <a:gd name="connsiteX14" fmla="*/ 71898 w 193652"/>
              <a:gd name="connsiteY14" fmla="*/ 51739 h 126992"/>
              <a:gd name="connsiteX15" fmla="*/ 51898 w 193652"/>
              <a:gd name="connsiteY15" fmla="*/ 99128 h 126992"/>
              <a:gd name="connsiteX16" fmla="*/ 45858 w 193652"/>
              <a:gd name="connsiteY16" fmla="*/ 113440 h 126992"/>
              <a:gd name="connsiteX17" fmla="*/ 147794 w 193652"/>
              <a:gd name="connsiteY17" fmla="*/ 113440 h 126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93652" h="126992">
                <a:moveTo>
                  <a:pt x="193652" y="126992"/>
                </a:moveTo>
                <a:lnTo>
                  <a:pt x="0" y="126992"/>
                </a:lnTo>
                <a:lnTo>
                  <a:pt x="11475" y="99804"/>
                </a:lnTo>
                <a:cubicBezTo>
                  <a:pt x="22491" y="73702"/>
                  <a:pt x="35081" y="43870"/>
                  <a:pt x="49470" y="9777"/>
                </a:cubicBezTo>
                <a:cubicBezTo>
                  <a:pt x="51910" y="3870"/>
                  <a:pt x="57605" y="0"/>
                  <a:pt x="64113" y="0"/>
                </a:cubicBezTo>
                <a:cubicBezTo>
                  <a:pt x="64113" y="0"/>
                  <a:pt x="64113" y="0"/>
                  <a:pt x="130005" y="0"/>
                </a:cubicBezTo>
                <a:cubicBezTo>
                  <a:pt x="136310" y="0"/>
                  <a:pt x="142208" y="3870"/>
                  <a:pt x="144445" y="9777"/>
                </a:cubicBezTo>
                <a:cubicBezTo>
                  <a:pt x="144445" y="9777"/>
                  <a:pt x="144445" y="9777"/>
                  <a:pt x="192749" y="124842"/>
                </a:cubicBezTo>
                <a:lnTo>
                  <a:pt x="193652" y="126992"/>
                </a:lnTo>
                <a:close/>
                <a:moveTo>
                  <a:pt x="147794" y="113440"/>
                </a:moveTo>
                <a:lnTo>
                  <a:pt x="147319" y="112308"/>
                </a:lnTo>
                <a:cubicBezTo>
                  <a:pt x="121892" y="51739"/>
                  <a:pt x="121892" y="51739"/>
                  <a:pt x="121892" y="51739"/>
                </a:cubicBezTo>
                <a:cubicBezTo>
                  <a:pt x="120714" y="48630"/>
                  <a:pt x="117610" y="46593"/>
                  <a:pt x="114291" y="46593"/>
                </a:cubicBezTo>
                <a:cubicBezTo>
                  <a:pt x="79606" y="46593"/>
                  <a:pt x="79606" y="46593"/>
                  <a:pt x="79606" y="46593"/>
                </a:cubicBezTo>
                <a:cubicBezTo>
                  <a:pt x="76180" y="46593"/>
                  <a:pt x="73183" y="48630"/>
                  <a:pt x="71898" y="51739"/>
                </a:cubicBezTo>
                <a:cubicBezTo>
                  <a:pt x="64324" y="69685"/>
                  <a:pt x="57697" y="85389"/>
                  <a:pt x="51898" y="99128"/>
                </a:cubicBezTo>
                <a:lnTo>
                  <a:pt x="45858" y="113440"/>
                </a:lnTo>
                <a:lnTo>
                  <a:pt x="147794" y="113440"/>
                </a:lnTo>
                <a:close/>
              </a:path>
            </a:pathLst>
          </a:custGeom>
          <a:solidFill>
            <a:srgbClr val="FA0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dobe Clean SemiLight"/>
              <a:ea typeface="+mn-ea"/>
              <a:cs typeface="+mn-cs"/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9CF92627-910E-4357-A5F1-1D6D15A772C4}"/>
              </a:ext>
            </a:extLst>
          </p:cNvPr>
          <p:cNvGrpSpPr/>
          <p:nvPr/>
        </p:nvGrpSpPr>
        <p:grpSpPr>
          <a:xfrm>
            <a:off x="1007227" y="2204039"/>
            <a:ext cx="1631116" cy="1631116"/>
            <a:chOff x="5378677" y="2730500"/>
            <a:chExt cx="2095500" cy="2095500"/>
          </a:xfrm>
        </p:grpSpPr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B3A06ABA-D872-4EDD-846B-46D1089D0219}"/>
                </a:ext>
              </a:extLst>
            </p:cNvPr>
            <p:cNvSpPr/>
            <p:nvPr/>
          </p:nvSpPr>
          <p:spPr>
            <a:xfrm>
              <a:off x="5378677" y="2730500"/>
              <a:ext cx="2095500" cy="2095500"/>
            </a:xfrm>
            <a:prstGeom prst="ellipse">
              <a:avLst/>
            </a:prstGeom>
            <a:solidFill>
              <a:srgbClr val="F4F6F8"/>
            </a:solidFill>
            <a:ln w="25400" cap="flat" cmpd="sng" algn="ctr">
              <a:noFill/>
              <a:prstDash val="solid"/>
            </a:ln>
            <a:effectLst>
              <a:outerShdw blurRad="88900" dist="38100" dir="2700000" algn="tl" rotWithShape="0">
                <a:prstClr val="black">
                  <a:alpha val="15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1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dobe Clean SemiLight" panose="020B0403020404020204" pitchFamily="34" charset="0"/>
                <a:ea typeface="+mn-ea"/>
                <a:cs typeface="+mn-cs"/>
              </a:endParaRP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778AC2AC-DADF-4A2B-9007-A8707CE77581}"/>
                </a:ext>
              </a:extLst>
            </p:cNvPr>
            <p:cNvSpPr/>
            <p:nvPr/>
          </p:nvSpPr>
          <p:spPr>
            <a:xfrm>
              <a:off x="5378677" y="2730500"/>
              <a:ext cx="2095500" cy="2095500"/>
            </a:xfrm>
            <a:prstGeom prst="ellipse">
              <a:avLst/>
            </a:prstGeom>
            <a:gradFill flip="none" rotWithShape="1">
              <a:gsLst>
                <a:gs pos="0">
                  <a:srgbClr val="EEEEEE"/>
                </a:gs>
                <a:gs pos="56000">
                  <a:srgbClr val="F4F6F8">
                    <a:alpha val="0"/>
                  </a:srgbClr>
                </a:gs>
              </a:gsLst>
              <a:lin ang="2700000" scaled="1"/>
              <a:tileRect/>
            </a:gradFill>
            <a:ln w="25400" cap="flat" cmpd="sng" algn="ctr">
              <a:noFill/>
              <a:prstDash val="solid"/>
            </a:ln>
            <a:effectLst>
              <a:innerShdw blurRad="63500" dist="50800" dir="13500000">
                <a:srgbClr val="FFFFFF">
                  <a:lumMod val="85000"/>
                  <a:alpha val="84000"/>
                </a:srgbClr>
              </a:innerShdw>
            </a:effectLst>
          </p:spPr>
          <p:txBody>
            <a:bodyPr rtlCol="0" anchor="ctr"/>
            <a:lstStyle/>
            <a:p>
              <a:pPr marL="0" marR="0" lvl="0" indent="0" algn="ctr" defTabSz="9141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dobe Clean SemiLight" panose="020B0403020404020204" pitchFamily="34" charset="0"/>
                <a:ea typeface="+mn-ea"/>
                <a:cs typeface="+mn-cs"/>
              </a:endParaRPr>
            </a:p>
          </p:txBody>
        </p:sp>
      </p:grpSp>
      <p:sp>
        <p:nvSpPr>
          <p:cNvPr id="37" name="Oval 36">
            <a:extLst>
              <a:ext uri="{FF2B5EF4-FFF2-40B4-BE49-F238E27FC236}">
                <a16:creationId xmlns:a16="http://schemas.microsoft.com/office/drawing/2014/main" id="{DA167960-09DE-495D-8B66-278B9C41F38E}"/>
              </a:ext>
            </a:extLst>
          </p:cNvPr>
          <p:cNvSpPr/>
          <p:nvPr/>
        </p:nvSpPr>
        <p:spPr>
          <a:xfrm>
            <a:off x="1092497" y="2289310"/>
            <a:ext cx="1460577" cy="1460576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>
            <a:innerShdw blurRad="114300">
              <a:prstClr val="black">
                <a:alpha val="20000"/>
              </a:prstClr>
            </a:innerShdw>
          </a:effectLst>
        </p:spPr>
        <p:txBody>
          <a:bodyPr rtlCol="0" anchor="ctr"/>
          <a:lstStyle/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dobe Clean SemiLight" panose="020B0403020404020204" pitchFamily="34" charset="0"/>
              <a:ea typeface="+mn-ea"/>
              <a:cs typeface="+mn-cs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CB6E4F6-808A-49CF-9F47-1F0C956FF47F}"/>
              </a:ext>
            </a:extLst>
          </p:cNvPr>
          <p:cNvSpPr/>
          <p:nvPr/>
        </p:nvSpPr>
        <p:spPr>
          <a:xfrm>
            <a:off x="472785" y="4732806"/>
            <a:ext cx="2700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sz="1200" dirty="0"/>
              <a:t>Iscriviti per rimanere aggiornato </a:t>
            </a:r>
            <a:br>
              <a:rPr lang="it-IT" sz="1200" dirty="0"/>
            </a:br>
            <a:r>
              <a:rPr lang="it-IT" sz="1200" dirty="0"/>
              <a:t>sulle nuove funzionalità e correzioni </a:t>
            </a:r>
            <a:br>
              <a:rPr lang="it-IT" sz="1200" dirty="0"/>
            </a:br>
            <a:r>
              <a:rPr lang="it-IT" sz="1200" dirty="0"/>
              <a:t>di Adobe Experience Cloud</a:t>
            </a:r>
            <a:br>
              <a:rPr lang="it-IT" sz="1200" dirty="0"/>
            </a:br>
            <a:endParaRPr lang="it-IT" sz="1200" dirty="0"/>
          </a:p>
          <a:p>
            <a:pPr algn="ctr"/>
            <a:r>
              <a:rPr lang="it-IT" sz="1200" dirty="0">
                <a:solidFill>
                  <a:srgbClr val="308FFF"/>
                </a:solidFill>
                <a:hlinkClick r:id="rId5"/>
              </a:rPr>
              <a:t>Per saperne di più&gt;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0684CAB9-2A3F-46CB-AF18-732C989F2B78}"/>
              </a:ext>
            </a:extLst>
          </p:cNvPr>
          <p:cNvCxnSpPr>
            <a:cxnSpLocks/>
          </p:cNvCxnSpPr>
          <p:nvPr/>
        </p:nvCxnSpPr>
        <p:spPr>
          <a:xfrm>
            <a:off x="907671" y="3993122"/>
            <a:ext cx="1830228" cy="0"/>
          </a:xfrm>
          <a:prstGeom prst="line">
            <a:avLst/>
          </a:prstGeom>
          <a:ln w="19050" cap="rnd">
            <a:solidFill>
              <a:srgbClr val="FA0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080BC6CA-5898-4248-8BC5-580BA7F562CC}"/>
              </a:ext>
            </a:extLst>
          </p:cNvPr>
          <p:cNvSpPr/>
          <p:nvPr/>
        </p:nvSpPr>
        <p:spPr>
          <a:xfrm>
            <a:off x="361009" y="4158382"/>
            <a:ext cx="292355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sz="1600" dirty="0">
                <a:latin typeface="+mj-lt"/>
              </a:rPr>
              <a:t>Note di rilascio di Experience Cloud - Accesso anticipato</a:t>
            </a:r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55D2316-8933-4A20-9E92-E456D9A5C853}"/>
              </a:ext>
            </a:extLst>
          </p:cNvPr>
          <p:cNvSpPr/>
          <p:nvPr/>
        </p:nvSpPr>
        <p:spPr>
          <a:xfrm rot="10800000">
            <a:off x="1733731" y="3993122"/>
            <a:ext cx="178108" cy="116799"/>
          </a:xfrm>
          <a:custGeom>
            <a:avLst/>
            <a:gdLst>
              <a:gd name="connsiteX0" fmla="*/ 193652 w 193652"/>
              <a:gd name="connsiteY0" fmla="*/ 126992 h 126992"/>
              <a:gd name="connsiteX1" fmla="*/ 0 w 193652"/>
              <a:gd name="connsiteY1" fmla="*/ 126992 h 126992"/>
              <a:gd name="connsiteX2" fmla="*/ 11475 w 193652"/>
              <a:gd name="connsiteY2" fmla="*/ 99804 h 126992"/>
              <a:gd name="connsiteX3" fmla="*/ 49470 w 193652"/>
              <a:gd name="connsiteY3" fmla="*/ 9777 h 126992"/>
              <a:gd name="connsiteX4" fmla="*/ 64113 w 193652"/>
              <a:gd name="connsiteY4" fmla="*/ 0 h 126992"/>
              <a:gd name="connsiteX5" fmla="*/ 130005 w 193652"/>
              <a:gd name="connsiteY5" fmla="*/ 0 h 126992"/>
              <a:gd name="connsiteX6" fmla="*/ 144445 w 193652"/>
              <a:gd name="connsiteY6" fmla="*/ 9777 h 126992"/>
              <a:gd name="connsiteX7" fmla="*/ 192749 w 193652"/>
              <a:gd name="connsiteY7" fmla="*/ 124842 h 126992"/>
              <a:gd name="connsiteX8" fmla="*/ 193652 w 193652"/>
              <a:gd name="connsiteY8" fmla="*/ 126992 h 126992"/>
              <a:gd name="connsiteX9" fmla="*/ 147794 w 193652"/>
              <a:gd name="connsiteY9" fmla="*/ 113440 h 126992"/>
              <a:gd name="connsiteX10" fmla="*/ 147319 w 193652"/>
              <a:gd name="connsiteY10" fmla="*/ 112308 h 126992"/>
              <a:gd name="connsiteX11" fmla="*/ 121892 w 193652"/>
              <a:gd name="connsiteY11" fmla="*/ 51739 h 126992"/>
              <a:gd name="connsiteX12" fmla="*/ 114291 w 193652"/>
              <a:gd name="connsiteY12" fmla="*/ 46593 h 126992"/>
              <a:gd name="connsiteX13" fmla="*/ 79606 w 193652"/>
              <a:gd name="connsiteY13" fmla="*/ 46593 h 126992"/>
              <a:gd name="connsiteX14" fmla="*/ 71898 w 193652"/>
              <a:gd name="connsiteY14" fmla="*/ 51739 h 126992"/>
              <a:gd name="connsiteX15" fmla="*/ 51898 w 193652"/>
              <a:gd name="connsiteY15" fmla="*/ 99128 h 126992"/>
              <a:gd name="connsiteX16" fmla="*/ 45858 w 193652"/>
              <a:gd name="connsiteY16" fmla="*/ 113440 h 126992"/>
              <a:gd name="connsiteX17" fmla="*/ 147794 w 193652"/>
              <a:gd name="connsiteY17" fmla="*/ 113440 h 126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93652" h="126992">
                <a:moveTo>
                  <a:pt x="193652" y="126992"/>
                </a:moveTo>
                <a:lnTo>
                  <a:pt x="0" y="126992"/>
                </a:lnTo>
                <a:lnTo>
                  <a:pt x="11475" y="99804"/>
                </a:lnTo>
                <a:cubicBezTo>
                  <a:pt x="22491" y="73702"/>
                  <a:pt x="35081" y="43870"/>
                  <a:pt x="49470" y="9777"/>
                </a:cubicBezTo>
                <a:cubicBezTo>
                  <a:pt x="51910" y="3870"/>
                  <a:pt x="57605" y="0"/>
                  <a:pt x="64113" y="0"/>
                </a:cubicBezTo>
                <a:cubicBezTo>
                  <a:pt x="64113" y="0"/>
                  <a:pt x="64113" y="0"/>
                  <a:pt x="130005" y="0"/>
                </a:cubicBezTo>
                <a:cubicBezTo>
                  <a:pt x="136310" y="0"/>
                  <a:pt x="142208" y="3870"/>
                  <a:pt x="144445" y="9777"/>
                </a:cubicBezTo>
                <a:cubicBezTo>
                  <a:pt x="144445" y="9777"/>
                  <a:pt x="144445" y="9777"/>
                  <a:pt x="192749" y="124842"/>
                </a:cubicBezTo>
                <a:lnTo>
                  <a:pt x="193652" y="126992"/>
                </a:lnTo>
                <a:close/>
                <a:moveTo>
                  <a:pt x="147794" y="113440"/>
                </a:moveTo>
                <a:lnTo>
                  <a:pt x="147319" y="112308"/>
                </a:lnTo>
                <a:cubicBezTo>
                  <a:pt x="121892" y="51739"/>
                  <a:pt x="121892" y="51739"/>
                  <a:pt x="121892" y="51739"/>
                </a:cubicBezTo>
                <a:cubicBezTo>
                  <a:pt x="120714" y="48630"/>
                  <a:pt x="117610" y="46593"/>
                  <a:pt x="114291" y="46593"/>
                </a:cubicBezTo>
                <a:cubicBezTo>
                  <a:pt x="79606" y="46593"/>
                  <a:pt x="79606" y="46593"/>
                  <a:pt x="79606" y="46593"/>
                </a:cubicBezTo>
                <a:cubicBezTo>
                  <a:pt x="76180" y="46593"/>
                  <a:pt x="73183" y="48630"/>
                  <a:pt x="71898" y="51739"/>
                </a:cubicBezTo>
                <a:cubicBezTo>
                  <a:pt x="64324" y="69685"/>
                  <a:pt x="57697" y="85389"/>
                  <a:pt x="51898" y="99128"/>
                </a:cubicBezTo>
                <a:lnTo>
                  <a:pt x="45858" y="113440"/>
                </a:lnTo>
                <a:lnTo>
                  <a:pt x="147794" y="113440"/>
                </a:lnTo>
                <a:close/>
              </a:path>
            </a:pathLst>
          </a:custGeom>
          <a:solidFill>
            <a:srgbClr val="FA0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dobe Clean SemiLight"/>
              <a:ea typeface="+mn-ea"/>
              <a:cs typeface="+mn-cs"/>
            </a:endParaRPr>
          </a:p>
        </p:txBody>
      </p:sp>
      <p:pic>
        <p:nvPicPr>
          <p:cNvPr id="57" name="Graphic 56">
            <a:extLst>
              <a:ext uri="{FF2B5EF4-FFF2-40B4-BE49-F238E27FC236}">
                <a16:creationId xmlns:a16="http://schemas.microsoft.com/office/drawing/2014/main" id="{C9DFC524-0BE5-41CD-94CD-6BD6F059AF7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506894" y="2699618"/>
            <a:ext cx="673885" cy="709353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id="{A1BFE7EC-5E91-4526-BDB6-2D08B4BFCF0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404136" y="2764815"/>
            <a:ext cx="535116" cy="64214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id="{71C6221A-1A2F-4F4B-AC36-1BD7FC9ECE5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183576" y="2721133"/>
            <a:ext cx="709354" cy="709354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id="{A91ECF9D-8BC7-469C-9B23-373731A9F1F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039945" y="2764815"/>
            <a:ext cx="655376" cy="546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4874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4746AB9F-A9A4-4217-B586-17F171CBBF03}"/>
              </a:ext>
            </a:extLst>
          </p:cNvPr>
          <p:cNvSpPr/>
          <p:nvPr/>
        </p:nvSpPr>
        <p:spPr>
          <a:xfrm>
            <a:off x="0" y="0"/>
            <a:ext cx="12186960" cy="1905000"/>
          </a:xfrm>
          <a:prstGeom prst="rect">
            <a:avLst/>
          </a:prstGeom>
          <a:solidFill>
            <a:srgbClr val="FA0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Subtitle 2">
            <a:extLst>
              <a:ext uri="{FF2B5EF4-FFF2-40B4-BE49-F238E27FC236}">
                <a16:creationId xmlns:a16="http://schemas.microsoft.com/office/drawing/2014/main" id="{C4C541E7-283B-4451-8C59-12BCB7F06E1D}"/>
              </a:ext>
            </a:extLst>
          </p:cNvPr>
          <p:cNvSpPr txBox="1">
            <a:spLocks/>
          </p:cNvSpPr>
          <p:nvPr/>
        </p:nvSpPr>
        <p:spPr>
          <a:xfrm>
            <a:off x="3033854" y="235467"/>
            <a:ext cx="9022650" cy="132343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bg1"/>
                </a:solidFill>
                <a:latin typeface="Adobe Clean" charset="0"/>
                <a:ea typeface="Adobe Clean" charset="0"/>
                <a:cs typeface="Adobe Clean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bg1"/>
                </a:solidFill>
                <a:latin typeface="Adobe Clean" charset="0"/>
                <a:ea typeface="Adobe Clean" charset="0"/>
                <a:cs typeface="Adobe Clean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bg1"/>
                </a:solidFill>
                <a:latin typeface="Adobe Clean" charset="0"/>
                <a:ea typeface="Adobe Clean" charset="0"/>
                <a:cs typeface="Adobe Clean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bg1"/>
                </a:solidFill>
                <a:latin typeface="Adobe Clean" charset="0"/>
                <a:ea typeface="Adobe Clean" charset="0"/>
                <a:cs typeface="Adobe Clean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bg1"/>
                </a:solidFill>
                <a:latin typeface="Adobe Clean" charset="0"/>
                <a:ea typeface="Adobe Clean" charset="0"/>
                <a:cs typeface="Adobe Clean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126">
              <a:lnSpc>
                <a:spcPts val="2400"/>
              </a:lnSpc>
              <a:buNone/>
              <a:defRPr/>
            </a:pPr>
            <a:r>
              <a:rPr lang="it-IT" sz="2000" dirty="0">
                <a:solidFill>
                  <a:srgbClr val="00B0F0"/>
                </a:solidFill>
                <a:latin typeface="+mn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Experience League</a:t>
            </a:r>
            <a:r>
              <a:rPr lang="it-IT" sz="2000" dirty="0">
                <a:solidFill>
                  <a:srgbClr val="00B0F0"/>
                </a:solidFill>
                <a:latin typeface="+mn-lt"/>
              </a:rPr>
              <a:t> </a:t>
            </a:r>
            <a:r>
              <a:rPr lang="it-IT" sz="2000" dirty="0">
                <a:latin typeface="+mn-lt"/>
              </a:rPr>
              <a:t>è un portale unificato in cui i nostri clienti </a:t>
            </a:r>
            <a:r>
              <a:rPr lang="it-IT" sz="2000" dirty="0">
                <a:latin typeface="+mj-lt"/>
              </a:rPr>
              <a:t>possono imparare, connettersi e crescere </a:t>
            </a:r>
            <a:r>
              <a:rPr lang="it-IT" sz="2000" dirty="0">
                <a:latin typeface="+mn-lt"/>
              </a:rPr>
              <a:t>seguendo un percorso personalizzato verso il successo </a:t>
            </a:r>
            <a:br>
              <a:rPr lang="it-IT" sz="2000" dirty="0">
                <a:latin typeface="+mn-lt"/>
              </a:rPr>
            </a:br>
            <a:r>
              <a:rPr lang="it-IT" sz="2000" dirty="0">
                <a:latin typeface="+mn-lt"/>
              </a:rPr>
              <a:t>che include risorse di auto-aiuto, formazione fornita da istruttori, community e altre </a:t>
            </a:r>
            <a:br>
              <a:rPr lang="it-IT" sz="2000" dirty="0">
                <a:latin typeface="+mn-lt"/>
              </a:rPr>
            </a:br>
            <a:r>
              <a:rPr lang="it-IT" sz="2000" dirty="0">
                <a:latin typeface="+mn-lt"/>
              </a:rPr>
              <a:t>opzioni di supporto.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2B5D512-45E8-4181-A9FA-503C747BA99A}"/>
              </a:ext>
            </a:extLst>
          </p:cNvPr>
          <p:cNvGrpSpPr/>
          <p:nvPr/>
        </p:nvGrpSpPr>
        <p:grpSpPr>
          <a:xfrm>
            <a:off x="374473" y="353624"/>
            <a:ext cx="2787258" cy="1268372"/>
            <a:chOff x="307088" y="439688"/>
            <a:chExt cx="2787258" cy="1268372"/>
          </a:xfrm>
        </p:grpSpPr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A0D706D0-DC4E-4FC5-A563-21D7FF61491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4213" y="439688"/>
              <a:ext cx="2073836" cy="577153"/>
            </a:xfrm>
            <a:prstGeom prst="rect">
              <a:avLst/>
            </a:prstGeom>
          </p:spPr>
        </p:pic>
        <p:sp>
          <p:nvSpPr>
            <p:cNvPr id="65" name="Subtitle 2">
              <a:hlinkClick r:id="rId2"/>
              <a:extLst>
                <a:ext uri="{FF2B5EF4-FFF2-40B4-BE49-F238E27FC236}">
                  <a16:creationId xmlns:a16="http://schemas.microsoft.com/office/drawing/2014/main" id="{229D1823-1BEB-4260-B460-54282F1916DB}"/>
                </a:ext>
              </a:extLst>
            </p:cNvPr>
            <p:cNvSpPr txBox="1">
              <a:spLocks/>
            </p:cNvSpPr>
            <p:nvPr/>
          </p:nvSpPr>
          <p:spPr>
            <a:xfrm>
              <a:off x="565805" y="1429394"/>
              <a:ext cx="2528541" cy="278666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/>
                <a:buChar char="•"/>
                <a:defRPr sz="2800" kern="1200">
                  <a:solidFill>
                    <a:schemeClr val="bg1"/>
                  </a:solidFill>
                  <a:latin typeface="Adobe Clean" charset="0"/>
                  <a:ea typeface="Adobe Clean" charset="0"/>
                  <a:cs typeface="Adobe Clean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2400" kern="1200">
                  <a:solidFill>
                    <a:schemeClr val="bg1"/>
                  </a:solidFill>
                  <a:latin typeface="Adobe Clean" charset="0"/>
                  <a:ea typeface="Adobe Clean" charset="0"/>
                  <a:cs typeface="Adobe Clean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2000" kern="1200">
                  <a:solidFill>
                    <a:schemeClr val="bg1"/>
                  </a:solidFill>
                  <a:latin typeface="Adobe Clean" charset="0"/>
                  <a:ea typeface="Adobe Clean" charset="0"/>
                  <a:cs typeface="Adobe Clean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bg1"/>
                  </a:solidFill>
                  <a:latin typeface="Adobe Clean" charset="0"/>
                  <a:ea typeface="Adobe Clean" charset="0"/>
                  <a:cs typeface="Adobe Clean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bg1"/>
                  </a:solidFill>
                  <a:latin typeface="Adobe Clean" charset="0"/>
                  <a:ea typeface="Adobe Clean" charset="0"/>
                  <a:cs typeface="Adobe Clean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defTabSz="914126">
                <a:lnSpc>
                  <a:spcPct val="120000"/>
                </a:lnSpc>
                <a:buNone/>
                <a:defRPr/>
              </a:pPr>
              <a:r>
                <a:rPr lang="it-IT" sz="1100" dirty="0">
                  <a:solidFill>
                    <a:srgbClr val="00B0F0"/>
                  </a:solidFill>
                  <a:latin typeface="+mn-lt"/>
                </a:rPr>
                <a:t>experienceleague.adobe.com/?lang=it</a:t>
              </a:r>
            </a:p>
          </p:txBody>
        </p:sp>
        <p:sp>
          <p:nvSpPr>
            <p:cNvPr id="66" name="TextBox 7">
              <a:extLst>
                <a:ext uri="{FF2B5EF4-FFF2-40B4-BE49-F238E27FC236}">
                  <a16:creationId xmlns:a16="http://schemas.microsoft.com/office/drawing/2014/main" id="{23C74CAD-74B2-4F7B-BE8C-2BB7D61986DD}"/>
                </a:ext>
              </a:extLst>
            </p:cNvPr>
            <p:cNvSpPr txBox="1"/>
            <p:nvPr/>
          </p:nvSpPr>
          <p:spPr>
            <a:xfrm>
              <a:off x="307088" y="1046129"/>
              <a:ext cx="265938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it-IT" sz="1400">
                  <a:solidFill>
                    <a:schemeClr val="bg1"/>
                  </a:solidFill>
                  <a:latin typeface="Adobe Clean" charset="0"/>
                </a:rPr>
                <a:t>Impara. Connettiti. Cresci.</a:t>
              </a:r>
            </a:p>
          </p:txBody>
        </p:sp>
        <p:pic>
          <p:nvPicPr>
            <p:cNvPr id="67" name="Graphic 66">
              <a:extLst>
                <a:ext uri="{FF2B5EF4-FFF2-40B4-BE49-F238E27FC236}">
                  <a16:creationId xmlns:a16="http://schemas.microsoft.com/office/drawing/2014/main" id="{8B298C5D-2954-4098-A358-2603D803378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94213" y="1496154"/>
              <a:ext cx="185483" cy="185483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A18FF58-C9BF-467F-83BE-DA00682A4D75}"/>
              </a:ext>
            </a:extLst>
          </p:cNvPr>
          <p:cNvGrpSpPr/>
          <p:nvPr/>
        </p:nvGrpSpPr>
        <p:grpSpPr>
          <a:xfrm>
            <a:off x="374473" y="2428388"/>
            <a:ext cx="11430529" cy="2492391"/>
            <a:chOff x="374473" y="2923244"/>
            <a:chExt cx="11430529" cy="2492391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F7343756-52E8-443E-A61E-5AC7FE57AAC9}"/>
                </a:ext>
              </a:extLst>
            </p:cNvPr>
            <p:cNvGrpSpPr/>
            <p:nvPr/>
          </p:nvGrpSpPr>
          <p:grpSpPr>
            <a:xfrm>
              <a:off x="374473" y="2923244"/>
              <a:ext cx="2695966" cy="2492391"/>
              <a:chOff x="559994" y="2923244"/>
              <a:chExt cx="2695966" cy="2492391"/>
            </a:xfrm>
          </p:grpSpPr>
          <p:pic>
            <p:nvPicPr>
              <p:cNvPr id="78" name="Picture 77" descr="A screenshot of a cell phone&#10;&#10;Description automatically generated">
                <a:extLst>
                  <a:ext uri="{FF2B5EF4-FFF2-40B4-BE49-F238E27FC236}">
                    <a16:creationId xmlns:a16="http://schemas.microsoft.com/office/drawing/2014/main" id="{BBBF9639-1462-430D-85A6-5BE964369D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47118" y="2923244"/>
                <a:ext cx="2600905" cy="1789393"/>
              </a:xfrm>
              <a:prstGeom prst="rect">
                <a:avLst/>
              </a:prstGeom>
            </p:spPr>
          </p:pic>
          <p:grpSp>
            <p:nvGrpSpPr>
              <p:cNvPr id="101" name="Group 100">
                <a:extLst>
                  <a:ext uri="{FF2B5EF4-FFF2-40B4-BE49-F238E27FC236}">
                    <a16:creationId xmlns:a16="http://schemas.microsoft.com/office/drawing/2014/main" id="{60F81C2B-1134-4DD3-822F-010A9F56D55B}"/>
                  </a:ext>
                </a:extLst>
              </p:cNvPr>
              <p:cNvGrpSpPr/>
              <p:nvPr/>
            </p:nvGrpSpPr>
            <p:grpSpPr>
              <a:xfrm>
                <a:off x="559994" y="4882780"/>
                <a:ext cx="2695966" cy="532855"/>
                <a:chOff x="4000500" y="1895754"/>
                <a:chExt cx="1000125" cy="2664807"/>
              </a:xfrm>
            </p:grpSpPr>
            <p:sp>
              <p:nvSpPr>
                <p:cNvPr id="102" name="Rectangle: Rounded Corners 101">
                  <a:extLst>
                    <a:ext uri="{FF2B5EF4-FFF2-40B4-BE49-F238E27FC236}">
                      <a16:creationId xmlns:a16="http://schemas.microsoft.com/office/drawing/2014/main" id="{708B9BC0-EE32-484A-B88F-2ABBACF73F60}"/>
                    </a:ext>
                  </a:extLst>
                </p:cNvPr>
                <p:cNvSpPr/>
                <p:nvPr/>
              </p:nvSpPr>
              <p:spPr>
                <a:xfrm>
                  <a:off x="4000500" y="1895754"/>
                  <a:ext cx="1000125" cy="2664807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9EA6AE"/>
                </a:solidFill>
                <a:ln w="25400" cap="flat" cmpd="sng" algn="ctr">
                  <a:noFill/>
                  <a:prstDash val="solid"/>
                </a:ln>
                <a:effectLst>
                  <a:outerShdw blurRad="50800" dist="38100" dir="2700000" algn="tl" rotWithShape="0">
                    <a:prstClr val="black">
                      <a:alpha val="1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dobe Clean ExtraBold"/>
                    <a:ea typeface="+mn-ea"/>
                    <a:cs typeface="+mn-cs"/>
                  </a:endParaRPr>
                </a:p>
              </p:txBody>
            </p:sp>
            <p:sp>
              <p:nvSpPr>
                <p:cNvPr id="103" name="Rectangle: Rounded Corners 102">
                  <a:extLst>
                    <a:ext uri="{FF2B5EF4-FFF2-40B4-BE49-F238E27FC236}">
                      <a16:creationId xmlns:a16="http://schemas.microsoft.com/office/drawing/2014/main" id="{F3E0046E-E51A-463D-A83C-6106C9E4C01B}"/>
                    </a:ext>
                  </a:extLst>
                </p:cNvPr>
                <p:cNvSpPr/>
                <p:nvPr/>
              </p:nvSpPr>
              <p:spPr>
                <a:xfrm>
                  <a:off x="4000500" y="1895754"/>
                  <a:ext cx="1000125" cy="2664807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4F6F8">
                    <a:alpha val="10000"/>
                  </a:srgbClr>
                </a:solidFill>
                <a:ln w="25400" cap="flat" cmpd="sng" algn="ctr">
                  <a:noFill/>
                  <a:prstDash val="solid"/>
                </a:ln>
                <a:effectLst>
                  <a:outerShdw blurRad="50800" dist="38100" dir="2700000" algn="tl" rotWithShape="0">
                    <a:prstClr val="black">
                      <a:alpha val="10000"/>
                    </a:prstClr>
                  </a:outerShdw>
                </a:effectLst>
                <a:scene3d>
                  <a:camera prst="orthographicFront"/>
                  <a:lightRig rig="threePt" dir="t"/>
                </a:scene3d>
                <a:sp3d>
                  <a:bevelT w="152400" h="50800" prst="softRound"/>
                </a:sp3d>
              </p:spPr>
              <p:txBody>
                <a:bodyPr rtlCol="0" anchor="ctr"/>
                <a:lstStyle/>
                <a:p>
                  <a:pPr algn="ctr"/>
                  <a:r>
                    <a:rPr lang="it-IT" sz="1300" dirty="0">
                      <a:solidFill>
                        <a:srgbClr val="FFFFFF"/>
                      </a:solidFill>
                      <a:latin typeface="Adobe Clean ExtraBold"/>
                    </a:rPr>
                    <a:t>Apprendimento guidato progettato dagli esperti di Adobe</a:t>
                  </a:r>
                </a:p>
              </p:txBody>
            </p:sp>
          </p:grp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5D3577BA-338A-4D3D-A4AC-1CD062E69349}"/>
                </a:ext>
              </a:extLst>
            </p:cNvPr>
            <p:cNvGrpSpPr/>
            <p:nvPr/>
          </p:nvGrpSpPr>
          <p:grpSpPr>
            <a:xfrm>
              <a:off x="3291340" y="2941094"/>
              <a:ext cx="2716592" cy="2474541"/>
              <a:chOff x="3351538" y="2941094"/>
              <a:chExt cx="2716592" cy="2474541"/>
            </a:xfrm>
          </p:grpSpPr>
          <p:pic>
            <p:nvPicPr>
              <p:cNvPr id="77" name="Picture 76" descr="A screenshot of a cell phone&#10;&#10;Description automatically generated">
                <a:extLst>
                  <a:ext uri="{FF2B5EF4-FFF2-40B4-BE49-F238E27FC236}">
                    <a16:creationId xmlns:a16="http://schemas.microsoft.com/office/drawing/2014/main" id="{5B101A38-10F3-4644-9996-AE08265D53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372164" y="2941094"/>
                <a:ext cx="2695966" cy="1795019"/>
              </a:xfrm>
              <a:prstGeom prst="rect">
                <a:avLst/>
              </a:prstGeom>
            </p:spPr>
          </p:pic>
          <p:grpSp>
            <p:nvGrpSpPr>
              <p:cNvPr id="104" name="Group 103">
                <a:extLst>
                  <a:ext uri="{FF2B5EF4-FFF2-40B4-BE49-F238E27FC236}">
                    <a16:creationId xmlns:a16="http://schemas.microsoft.com/office/drawing/2014/main" id="{D20D0F2B-1550-4FF2-9734-592FD2C31772}"/>
                  </a:ext>
                </a:extLst>
              </p:cNvPr>
              <p:cNvGrpSpPr/>
              <p:nvPr/>
            </p:nvGrpSpPr>
            <p:grpSpPr>
              <a:xfrm>
                <a:off x="3351538" y="4882780"/>
                <a:ext cx="2695966" cy="532855"/>
                <a:chOff x="4000500" y="1895754"/>
                <a:chExt cx="1000125" cy="2664807"/>
              </a:xfrm>
            </p:grpSpPr>
            <p:sp>
              <p:nvSpPr>
                <p:cNvPr id="105" name="Rectangle: Rounded Corners 104">
                  <a:extLst>
                    <a:ext uri="{FF2B5EF4-FFF2-40B4-BE49-F238E27FC236}">
                      <a16:creationId xmlns:a16="http://schemas.microsoft.com/office/drawing/2014/main" id="{6FDF2693-DADE-4F5E-95CF-69D37CEDD32A}"/>
                    </a:ext>
                  </a:extLst>
                </p:cNvPr>
                <p:cNvSpPr/>
                <p:nvPr/>
              </p:nvSpPr>
              <p:spPr>
                <a:xfrm>
                  <a:off x="4000500" y="1895754"/>
                  <a:ext cx="1000125" cy="2664807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9EA6AE"/>
                </a:solidFill>
                <a:ln w="25400" cap="flat" cmpd="sng" algn="ctr">
                  <a:noFill/>
                  <a:prstDash val="solid"/>
                </a:ln>
                <a:effectLst>
                  <a:outerShdw blurRad="50800" dist="38100" dir="2700000" algn="tl" rotWithShape="0">
                    <a:prstClr val="black">
                      <a:alpha val="1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dobe Clean ExtraBold"/>
                    <a:ea typeface="+mn-ea"/>
                    <a:cs typeface="+mn-cs"/>
                  </a:endParaRPr>
                </a:p>
              </p:txBody>
            </p:sp>
            <p:sp>
              <p:nvSpPr>
                <p:cNvPr id="106" name="Rectangle: Rounded Corners 105">
                  <a:extLst>
                    <a:ext uri="{FF2B5EF4-FFF2-40B4-BE49-F238E27FC236}">
                      <a16:creationId xmlns:a16="http://schemas.microsoft.com/office/drawing/2014/main" id="{952FD7F4-25DF-4A58-A972-EDFF964B39CE}"/>
                    </a:ext>
                  </a:extLst>
                </p:cNvPr>
                <p:cNvSpPr/>
                <p:nvPr/>
              </p:nvSpPr>
              <p:spPr>
                <a:xfrm>
                  <a:off x="4000500" y="1895754"/>
                  <a:ext cx="1000125" cy="2664807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4F6F8">
                    <a:alpha val="10000"/>
                  </a:srgbClr>
                </a:solidFill>
                <a:ln w="25400" cap="flat" cmpd="sng" algn="ctr">
                  <a:noFill/>
                  <a:prstDash val="solid"/>
                </a:ln>
                <a:effectLst>
                  <a:outerShdw blurRad="50800" dist="38100" dir="2700000" algn="tl" rotWithShape="0">
                    <a:prstClr val="black">
                      <a:alpha val="10000"/>
                    </a:prstClr>
                  </a:outerShdw>
                </a:effectLst>
                <a:scene3d>
                  <a:camera prst="orthographicFront"/>
                  <a:lightRig rig="threePt" dir="t"/>
                </a:scene3d>
                <a:sp3d>
                  <a:bevelT w="152400" h="50800" prst="softRound"/>
                </a:sp3d>
              </p:spPr>
              <p:txBody>
                <a:bodyPr rtlCol="0" anchor="ctr"/>
                <a:lstStyle/>
                <a:p>
                  <a:pPr algn="ctr"/>
                  <a:r>
                    <a:rPr lang="it-IT" sz="1200" dirty="0">
                      <a:solidFill>
                        <a:srgbClr val="FFFFFF"/>
                      </a:solidFill>
                      <a:latin typeface="Adobe Clean ExtraBold"/>
                    </a:rPr>
                    <a:t>Risposte rapide dalle guide </a:t>
                  </a:r>
                  <a:br>
                    <a:rPr lang="it-IT" sz="1200" dirty="0">
                      <a:solidFill>
                        <a:srgbClr val="FFFFFF"/>
                      </a:solidFill>
                      <a:latin typeface="Adobe Clean ExtraBold"/>
                    </a:rPr>
                  </a:br>
                  <a:r>
                    <a:rPr lang="it-IT" sz="1200" dirty="0">
                      <a:solidFill>
                        <a:srgbClr val="FFFFFF"/>
                      </a:solidFill>
                      <a:latin typeface="Adobe Clean ExtraBold"/>
                    </a:rPr>
                    <a:t>del prodotto e dagli articoli </a:t>
                  </a:r>
                  <a:br>
                    <a:rPr lang="it-IT" sz="1200" dirty="0">
                      <a:solidFill>
                        <a:srgbClr val="FFFFFF"/>
                      </a:solidFill>
                      <a:latin typeface="Adobe Clean ExtraBold"/>
                    </a:rPr>
                  </a:br>
                  <a:r>
                    <a:rPr lang="it-IT" sz="1200" dirty="0">
                      <a:solidFill>
                        <a:srgbClr val="FFFFFF"/>
                      </a:solidFill>
                      <a:latin typeface="Adobe Clean ExtraBold"/>
                    </a:rPr>
                    <a:t>di supporto</a:t>
                  </a:r>
                </a:p>
              </p:txBody>
            </p:sp>
          </p:grp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4BF7D28E-F9D4-4775-84F2-9BC8C88D533B}"/>
                </a:ext>
              </a:extLst>
            </p:cNvPr>
            <p:cNvGrpSpPr/>
            <p:nvPr/>
          </p:nvGrpSpPr>
          <p:grpSpPr>
            <a:xfrm>
              <a:off x="6208207" y="2941094"/>
              <a:ext cx="2695966" cy="2474541"/>
              <a:chOff x="6146637" y="2941094"/>
              <a:chExt cx="2695966" cy="2474541"/>
            </a:xfrm>
          </p:grpSpPr>
          <p:pic>
            <p:nvPicPr>
              <p:cNvPr id="76" name="Picture 75" descr="A screenshot of a computer&#10;&#10;Description automatically generated">
                <a:extLst>
                  <a:ext uri="{FF2B5EF4-FFF2-40B4-BE49-F238E27FC236}">
                    <a16:creationId xmlns:a16="http://schemas.microsoft.com/office/drawing/2014/main" id="{799979D2-39D6-4ECA-B057-F8ABA8DFDF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147663" y="2941094"/>
                <a:ext cx="2603134" cy="1795020"/>
              </a:xfrm>
              <a:prstGeom prst="rect">
                <a:avLst/>
              </a:prstGeom>
            </p:spPr>
          </p:pic>
          <p:grpSp>
            <p:nvGrpSpPr>
              <p:cNvPr id="107" name="Group 106">
                <a:extLst>
                  <a:ext uri="{FF2B5EF4-FFF2-40B4-BE49-F238E27FC236}">
                    <a16:creationId xmlns:a16="http://schemas.microsoft.com/office/drawing/2014/main" id="{5D088AB2-AB43-482D-9838-7F94F06F1542}"/>
                  </a:ext>
                </a:extLst>
              </p:cNvPr>
              <p:cNvGrpSpPr/>
              <p:nvPr/>
            </p:nvGrpSpPr>
            <p:grpSpPr>
              <a:xfrm>
                <a:off x="6146637" y="4882780"/>
                <a:ext cx="2695966" cy="532855"/>
                <a:chOff x="4000500" y="1895754"/>
                <a:chExt cx="1000125" cy="2664807"/>
              </a:xfrm>
            </p:grpSpPr>
            <p:sp>
              <p:nvSpPr>
                <p:cNvPr id="108" name="Rectangle: Rounded Corners 107">
                  <a:extLst>
                    <a:ext uri="{FF2B5EF4-FFF2-40B4-BE49-F238E27FC236}">
                      <a16:creationId xmlns:a16="http://schemas.microsoft.com/office/drawing/2014/main" id="{206BD7F7-7DBF-469A-A416-28D33827A4AF}"/>
                    </a:ext>
                  </a:extLst>
                </p:cNvPr>
                <p:cNvSpPr/>
                <p:nvPr/>
              </p:nvSpPr>
              <p:spPr>
                <a:xfrm>
                  <a:off x="4000500" y="1895754"/>
                  <a:ext cx="1000125" cy="2664807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9EA6AE"/>
                </a:solidFill>
                <a:ln w="25400" cap="flat" cmpd="sng" algn="ctr">
                  <a:noFill/>
                  <a:prstDash val="solid"/>
                </a:ln>
                <a:effectLst>
                  <a:outerShdw blurRad="50800" dist="38100" dir="2700000" algn="tl" rotWithShape="0">
                    <a:prstClr val="black">
                      <a:alpha val="1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dobe Clean ExtraBold"/>
                    <a:ea typeface="+mn-ea"/>
                    <a:cs typeface="+mn-cs"/>
                  </a:endParaRPr>
                </a:p>
              </p:txBody>
            </p:sp>
            <p:sp>
              <p:nvSpPr>
                <p:cNvPr id="109" name="Rectangle: Rounded Corners 108">
                  <a:extLst>
                    <a:ext uri="{FF2B5EF4-FFF2-40B4-BE49-F238E27FC236}">
                      <a16:creationId xmlns:a16="http://schemas.microsoft.com/office/drawing/2014/main" id="{A126F1FD-285B-4E86-84C2-7555D3F9FAEF}"/>
                    </a:ext>
                  </a:extLst>
                </p:cNvPr>
                <p:cNvSpPr/>
                <p:nvPr/>
              </p:nvSpPr>
              <p:spPr>
                <a:xfrm>
                  <a:off x="4000500" y="1895754"/>
                  <a:ext cx="1000125" cy="2664807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4F6F8">
                    <a:alpha val="10000"/>
                  </a:srgbClr>
                </a:solidFill>
                <a:ln w="25400" cap="flat" cmpd="sng" algn="ctr">
                  <a:noFill/>
                  <a:prstDash val="solid"/>
                </a:ln>
                <a:effectLst>
                  <a:outerShdw blurRad="50800" dist="38100" dir="2700000" algn="tl" rotWithShape="0">
                    <a:prstClr val="black">
                      <a:alpha val="10000"/>
                    </a:prstClr>
                  </a:outerShdw>
                </a:effectLst>
                <a:scene3d>
                  <a:camera prst="orthographicFront"/>
                  <a:lightRig rig="threePt" dir="t"/>
                </a:scene3d>
                <a:sp3d>
                  <a:bevelT w="152400" h="50800" prst="softRound"/>
                </a:sp3d>
              </p:spPr>
              <p:txBody>
                <a:bodyPr rtlCol="0" anchor="ctr"/>
                <a:lstStyle/>
                <a:p>
                  <a:pPr algn="ctr"/>
                  <a:r>
                    <a:rPr lang="it-IT" sz="1400">
                      <a:solidFill>
                        <a:srgbClr val="FFFFFF"/>
                      </a:solidFill>
                      <a:latin typeface="Adobe Clean ExtraBold"/>
                    </a:rPr>
                    <a:t>Comunità di esperti e pari</a:t>
                  </a:r>
                </a:p>
              </p:txBody>
            </p:sp>
          </p:grp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CA37595F-C125-4331-AAB8-6242796C431C}"/>
                </a:ext>
              </a:extLst>
            </p:cNvPr>
            <p:cNvGrpSpPr/>
            <p:nvPr/>
          </p:nvGrpSpPr>
          <p:grpSpPr>
            <a:xfrm>
              <a:off x="9109036" y="2941094"/>
              <a:ext cx="2695966" cy="2474541"/>
              <a:chOff x="8924855" y="2941094"/>
              <a:chExt cx="2695966" cy="2474541"/>
            </a:xfrm>
          </p:grpSpPr>
          <p:pic>
            <p:nvPicPr>
              <p:cNvPr id="79" name="Picture 78" descr="A screenshot of a social media post&#10;&#10;Description automatically generated">
                <a:extLst>
                  <a:ext uri="{FF2B5EF4-FFF2-40B4-BE49-F238E27FC236}">
                    <a16:creationId xmlns:a16="http://schemas.microsoft.com/office/drawing/2014/main" id="{033E2C93-2D4A-4B2D-BDD5-B1920571B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014111" y="2941094"/>
                <a:ext cx="2532111" cy="1795020"/>
              </a:xfrm>
              <a:prstGeom prst="rect">
                <a:avLst/>
              </a:prstGeom>
            </p:spPr>
          </p:pic>
          <p:grpSp>
            <p:nvGrpSpPr>
              <p:cNvPr id="110" name="Group 109">
                <a:extLst>
                  <a:ext uri="{FF2B5EF4-FFF2-40B4-BE49-F238E27FC236}">
                    <a16:creationId xmlns:a16="http://schemas.microsoft.com/office/drawing/2014/main" id="{12975C98-F861-4004-B9B8-3CB0F8C35870}"/>
                  </a:ext>
                </a:extLst>
              </p:cNvPr>
              <p:cNvGrpSpPr/>
              <p:nvPr/>
            </p:nvGrpSpPr>
            <p:grpSpPr>
              <a:xfrm>
                <a:off x="8924855" y="4882780"/>
                <a:ext cx="2695966" cy="532855"/>
                <a:chOff x="4000500" y="1895754"/>
                <a:chExt cx="1000125" cy="2664807"/>
              </a:xfrm>
            </p:grpSpPr>
            <p:sp>
              <p:nvSpPr>
                <p:cNvPr id="111" name="Rectangle: Rounded Corners 110">
                  <a:extLst>
                    <a:ext uri="{FF2B5EF4-FFF2-40B4-BE49-F238E27FC236}">
                      <a16:creationId xmlns:a16="http://schemas.microsoft.com/office/drawing/2014/main" id="{351454C1-F3C0-41F1-820A-0090B14824FB}"/>
                    </a:ext>
                  </a:extLst>
                </p:cNvPr>
                <p:cNvSpPr/>
                <p:nvPr/>
              </p:nvSpPr>
              <p:spPr>
                <a:xfrm>
                  <a:off x="4000500" y="1895754"/>
                  <a:ext cx="1000125" cy="2664807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9EA6AE"/>
                </a:solidFill>
                <a:ln w="25400" cap="flat" cmpd="sng" algn="ctr">
                  <a:noFill/>
                  <a:prstDash val="solid"/>
                </a:ln>
                <a:effectLst>
                  <a:outerShdw blurRad="50800" dist="38100" dir="2700000" algn="tl" rotWithShape="0">
                    <a:prstClr val="black">
                      <a:alpha val="1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dobe Clean ExtraBold"/>
                    <a:ea typeface="+mn-ea"/>
                    <a:cs typeface="+mn-cs"/>
                  </a:endParaRPr>
                </a:p>
              </p:txBody>
            </p:sp>
            <p:sp>
              <p:nvSpPr>
                <p:cNvPr id="112" name="Rectangle: Rounded Corners 111">
                  <a:extLst>
                    <a:ext uri="{FF2B5EF4-FFF2-40B4-BE49-F238E27FC236}">
                      <a16:creationId xmlns:a16="http://schemas.microsoft.com/office/drawing/2014/main" id="{827F0E85-4733-479A-A0A7-DE84B09F2B5F}"/>
                    </a:ext>
                  </a:extLst>
                </p:cNvPr>
                <p:cNvSpPr/>
                <p:nvPr/>
              </p:nvSpPr>
              <p:spPr>
                <a:xfrm>
                  <a:off x="4000500" y="1895754"/>
                  <a:ext cx="1000125" cy="2664807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4F6F8">
                    <a:alpha val="10000"/>
                  </a:srgbClr>
                </a:solidFill>
                <a:ln w="25400" cap="flat" cmpd="sng" algn="ctr">
                  <a:noFill/>
                  <a:prstDash val="solid"/>
                </a:ln>
                <a:effectLst>
                  <a:outerShdw blurRad="50800" dist="38100" dir="2700000" algn="tl" rotWithShape="0">
                    <a:prstClr val="black">
                      <a:alpha val="10000"/>
                    </a:prstClr>
                  </a:outerShdw>
                </a:effectLst>
                <a:scene3d>
                  <a:camera prst="orthographicFront"/>
                  <a:lightRig rig="threePt" dir="t"/>
                </a:scene3d>
                <a:sp3d>
                  <a:bevelT w="152400" h="50800" prst="softRound"/>
                </a:sp3d>
              </p:spPr>
              <p:txBody>
                <a:bodyPr rtlCol="0" anchor="ctr"/>
                <a:lstStyle/>
                <a:p>
                  <a:pPr algn="ctr"/>
                  <a:r>
                    <a:rPr lang="it-IT" sz="1400">
                      <a:solidFill>
                        <a:srgbClr val="FFFFFF"/>
                      </a:solidFill>
                      <a:latin typeface="Adobe Clean ExtraBold"/>
                    </a:rPr>
                    <a:t>Supporto online</a:t>
                  </a:r>
                </a:p>
              </p:txBody>
            </p:sp>
          </p:grpSp>
        </p:grp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0CBDE2B-4B7D-419A-85BC-66C64A1C52AB}"/>
              </a:ext>
            </a:extLst>
          </p:cNvPr>
          <p:cNvGrpSpPr/>
          <p:nvPr/>
        </p:nvGrpSpPr>
        <p:grpSpPr>
          <a:xfrm>
            <a:off x="374473" y="5159473"/>
            <a:ext cx="11435118" cy="1106538"/>
            <a:chOff x="374473" y="5245537"/>
            <a:chExt cx="11435118" cy="1106538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73FEEEF0-94BC-4133-897F-2AC2645CF788}"/>
                </a:ext>
              </a:extLst>
            </p:cNvPr>
            <p:cNvGrpSpPr/>
            <p:nvPr/>
          </p:nvGrpSpPr>
          <p:grpSpPr>
            <a:xfrm>
              <a:off x="6193936" y="5245537"/>
              <a:ext cx="5615655" cy="1106538"/>
              <a:chOff x="5944114" y="5234779"/>
              <a:chExt cx="5615655" cy="1106538"/>
            </a:xfrm>
          </p:grpSpPr>
          <p:grpSp>
            <p:nvGrpSpPr>
              <p:cNvPr id="123" name="Group 122">
                <a:extLst>
                  <a:ext uri="{FF2B5EF4-FFF2-40B4-BE49-F238E27FC236}">
                    <a16:creationId xmlns:a16="http://schemas.microsoft.com/office/drawing/2014/main" id="{B019E9AB-F491-44F5-8E5D-756C1276A32B}"/>
                  </a:ext>
                </a:extLst>
              </p:cNvPr>
              <p:cNvGrpSpPr/>
              <p:nvPr/>
            </p:nvGrpSpPr>
            <p:grpSpPr>
              <a:xfrm rot="16200000">
                <a:off x="8198673" y="2980220"/>
                <a:ext cx="1106538" cy="5615655"/>
                <a:chOff x="4000500" y="1895754"/>
                <a:chExt cx="1000125" cy="2664807"/>
              </a:xfrm>
            </p:grpSpPr>
            <p:sp>
              <p:nvSpPr>
                <p:cNvPr id="130" name="Rectangle: Rounded Corners 129">
                  <a:extLst>
                    <a:ext uri="{FF2B5EF4-FFF2-40B4-BE49-F238E27FC236}">
                      <a16:creationId xmlns:a16="http://schemas.microsoft.com/office/drawing/2014/main" id="{1D0A2112-9352-462B-881A-E2D3E7EA0EF4}"/>
                    </a:ext>
                  </a:extLst>
                </p:cNvPr>
                <p:cNvSpPr/>
                <p:nvPr/>
              </p:nvSpPr>
              <p:spPr>
                <a:xfrm>
                  <a:off x="4000500" y="1895754"/>
                  <a:ext cx="1000125" cy="2664807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4F6F8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1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dobe Clean SemiLight" panose="020B0403020404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131" name="Rectangle: Rounded Corners 130">
                  <a:extLst>
                    <a:ext uri="{FF2B5EF4-FFF2-40B4-BE49-F238E27FC236}">
                      <a16:creationId xmlns:a16="http://schemas.microsoft.com/office/drawing/2014/main" id="{73B6D0CC-44FB-4F6B-B17D-B37E5F90CCC6}"/>
                    </a:ext>
                  </a:extLst>
                </p:cNvPr>
                <p:cNvSpPr/>
                <p:nvPr/>
              </p:nvSpPr>
              <p:spPr>
                <a:xfrm>
                  <a:off x="4000500" y="1895754"/>
                  <a:ext cx="1000125" cy="2664807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4F6F8">
                    <a:alpha val="10000"/>
                  </a:srgbClr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10000"/>
                    </a:prstClr>
                  </a:outerShdw>
                </a:effectLst>
                <a:scene3d>
                  <a:camera prst="orthographicFront"/>
                  <a:lightRig rig="threePt" dir="t"/>
                </a:scene3d>
                <a:sp3d>
                  <a:bevelT w="152400" h="50800" prst="softRound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dobe Clean SemiLight" panose="020B0403020404020204" pitchFamily="34" charset="0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24" name="Group 123">
                <a:extLst>
                  <a:ext uri="{FF2B5EF4-FFF2-40B4-BE49-F238E27FC236}">
                    <a16:creationId xmlns:a16="http://schemas.microsoft.com/office/drawing/2014/main" id="{A515AF5E-296F-48A3-B89C-BE6208DC816E}"/>
                  </a:ext>
                </a:extLst>
              </p:cNvPr>
              <p:cNvGrpSpPr/>
              <p:nvPr/>
            </p:nvGrpSpPr>
            <p:grpSpPr>
              <a:xfrm>
                <a:off x="6129243" y="5336614"/>
                <a:ext cx="902866" cy="902866"/>
                <a:chOff x="698214" y="1577347"/>
                <a:chExt cx="1951666" cy="1951666"/>
              </a:xfrm>
            </p:grpSpPr>
            <p:grpSp>
              <p:nvGrpSpPr>
                <p:cNvPr id="126" name="Group 125">
                  <a:extLst>
                    <a:ext uri="{FF2B5EF4-FFF2-40B4-BE49-F238E27FC236}">
                      <a16:creationId xmlns:a16="http://schemas.microsoft.com/office/drawing/2014/main" id="{F131FAB9-B730-47E4-B57F-B13A69B55E2B}"/>
                    </a:ext>
                  </a:extLst>
                </p:cNvPr>
                <p:cNvGrpSpPr/>
                <p:nvPr/>
              </p:nvGrpSpPr>
              <p:grpSpPr>
                <a:xfrm>
                  <a:off x="698214" y="1577347"/>
                  <a:ext cx="1951666" cy="1951666"/>
                  <a:chOff x="5378677" y="2730500"/>
                  <a:chExt cx="2095500" cy="2095500"/>
                </a:xfrm>
              </p:grpSpPr>
              <p:sp>
                <p:nvSpPr>
                  <p:cNvPr id="128" name="Oval 127">
                    <a:extLst>
                      <a:ext uri="{FF2B5EF4-FFF2-40B4-BE49-F238E27FC236}">
                        <a16:creationId xmlns:a16="http://schemas.microsoft.com/office/drawing/2014/main" id="{41408FD4-C0C8-487E-AF71-E2DE56C14D9D}"/>
                      </a:ext>
                    </a:extLst>
                  </p:cNvPr>
                  <p:cNvSpPr/>
                  <p:nvPr/>
                </p:nvSpPr>
                <p:spPr>
                  <a:xfrm>
                    <a:off x="5378677" y="2730500"/>
                    <a:ext cx="2095500" cy="2095500"/>
                  </a:xfrm>
                  <a:prstGeom prst="ellipse">
                    <a:avLst/>
                  </a:prstGeom>
                  <a:solidFill>
                    <a:srgbClr val="F4F6F8"/>
                  </a:solidFill>
                  <a:ln>
                    <a:noFill/>
                  </a:ln>
                  <a:effectLst>
                    <a:outerShdw blurRad="88900" dist="38100" dir="2700000" algn="tl" rotWithShape="0">
                      <a:prstClr val="black">
                        <a:alpha val="15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dobe Clean SemiLight" panose="020B0403020404020204" pitchFamily="34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29" name="Oval 128">
                    <a:extLst>
                      <a:ext uri="{FF2B5EF4-FFF2-40B4-BE49-F238E27FC236}">
                        <a16:creationId xmlns:a16="http://schemas.microsoft.com/office/drawing/2014/main" id="{E07B6815-FA24-498C-A321-3E8202F2BFA7}"/>
                      </a:ext>
                    </a:extLst>
                  </p:cNvPr>
                  <p:cNvSpPr/>
                  <p:nvPr/>
                </p:nvSpPr>
                <p:spPr>
                  <a:xfrm>
                    <a:off x="5378677" y="2730500"/>
                    <a:ext cx="2095500" cy="2095500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EEEEEE"/>
                      </a:gs>
                      <a:gs pos="56000">
                        <a:srgbClr val="F4F6F8">
                          <a:alpha val="0"/>
                        </a:srgbClr>
                      </a:gs>
                    </a:gsLst>
                    <a:lin ang="2700000" scaled="1"/>
                    <a:tileRect/>
                  </a:gradFill>
                  <a:ln>
                    <a:noFill/>
                  </a:ln>
                  <a:effectLst>
                    <a:innerShdw blurRad="63500" dist="50800" dir="13500000">
                      <a:schemeClr val="bg1">
                        <a:lumMod val="85000"/>
                        <a:alpha val="84000"/>
                      </a:schemeClr>
                    </a:inn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dobe Clean SemiLight" panose="020B0403020404020204" pitchFamily="34" charset="0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127" name="Oval 126">
                  <a:extLst>
                    <a:ext uri="{FF2B5EF4-FFF2-40B4-BE49-F238E27FC236}">
                      <a16:creationId xmlns:a16="http://schemas.microsoft.com/office/drawing/2014/main" id="{4CC35FDD-7E03-4C35-9C1C-A03B95A608F0}"/>
                    </a:ext>
                  </a:extLst>
                </p:cNvPr>
                <p:cNvSpPr/>
                <p:nvPr/>
              </p:nvSpPr>
              <p:spPr>
                <a:xfrm>
                  <a:off x="838053" y="1717186"/>
                  <a:ext cx="1671988" cy="1671988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  <a:effectLst>
                  <a:innerShdw blurRad="114300">
                    <a:prstClr val="black">
                      <a:alpha val="2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dobe Clean SemiLight" panose="020B0403020404020204" pitchFamily="34" charset="0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FD63EC46-EF57-4680-99AF-7482E9ACF377}"/>
                  </a:ext>
                </a:extLst>
              </p:cNvPr>
              <p:cNvSpPr/>
              <p:nvPr/>
            </p:nvSpPr>
            <p:spPr>
              <a:xfrm>
                <a:off x="7117083" y="5430068"/>
                <a:ext cx="3958487" cy="37446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ts val="2200"/>
                  </a:lnSpc>
                  <a:defRPr/>
                </a:pPr>
                <a:r>
                  <a:rPr lang="it-IT" sz="2000" b="1">
                    <a:solidFill>
                      <a:srgbClr val="000000"/>
                    </a:solidFill>
                    <a:latin typeface="Adobe Clean"/>
                  </a:rPr>
                  <a:t>Experience League è MOBILE!</a:t>
                </a:r>
              </a:p>
            </p:txBody>
          </p:sp>
          <p:pic>
            <p:nvPicPr>
              <p:cNvPr id="24" name="Graphic 23">
                <a:extLst>
                  <a:ext uri="{FF2B5EF4-FFF2-40B4-BE49-F238E27FC236}">
                    <a16:creationId xmlns:a16="http://schemas.microsoft.com/office/drawing/2014/main" id="{BE7666FA-8700-45B0-9A1A-323BF23990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6436310" y="5538328"/>
                <a:ext cx="297978" cy="498789"/>
              </a:xfrm>
              <a:prstGeom prst="rect">
                <a:avLst/>
              </a:prstGeom>
            </p:spPr>
          </p:pic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A0B69EC7-0E04-4596-A8F7-CAAAABB834E9}"/>
                </a:ext>
              </a:extLst>
            </p:cNvPr>
            <p:cNvGrpSpPr/>
            <p:nvPr/>
          </p:nvGrpSpPr>
          <p:grpSpPr>
            <a:xfrm>
              <a:off x="374473" y="5245537"/>
              <a:ext cx="5615658" cy="1106538"/>
              <a:chOff x="382413" y="5234779"/>
              <a:chExt cx="5615658" cy="1106538"/>
            </a:xfrm>
          </p:grpSpPr>
          <p:grpSp>
            <p:nvGrpSpPr>
              <p:cNvPr id="113" name="Group 112">
                <a:extLst>
                  <a:ext uri="{FF2B5EF4-FFF2-40B4-BE49-F238E27FC236}">
                    <a16:creationId xmlns:a16="http://schemas.microsoft.com/office/drawing/2014/main" id="{3385FA19-E422-400C-8542-268CC4C7C61D}"/>
                  </a:ext>
                </a:extLst>
              </p:cNvPr>
              <p:cNvGrpSpPr/>
              <p:nvPr/>
            </p:nvGrpSpPr>
            <p:grpSpPr>
              <a:xfrm rot="16200000">
                <a:off x="2636973" y="2980219"/>
                <a:ext cx="1106538" cy="5615658"/>
                <a:chOff x="4000500" y="1895754"/>
                <a:chExt cx="1000125" cy="2664807"/>
              </a:xfrm>
            </p:grpSpPr>
            <p:sp>
              <p:nvSpPr>
                <p:cNvPr id="114" name="Rectangle: Rounded Corners 113">
                  <a:extLst>
                    <a:ext uri="{FF2B5EF4-FFF2-40B4-BE49-F238E27FC236}">
                      <a16:creationId xmlns:a16="http://schemas.microsoft.com/office/drawing/2014/main" id="{5BD63B6B-FFB1-45EA-A055-872CB7AB2574}"/>
                    </a:ext>
                  </a:extLst>
                </p:cNvPr>
                <p:cNvSpPr/>
                <p:nvPr/>
              </p:nvSpPr>
              <p:spPr>
                <a:xfrm>
                  <a:off x="4000500" y="1895754"/>
                  <a:ext cx="1000125" cy="2664807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4F6F8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1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dobe Clean SemiLight" panose="020B0403020404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115" name="Rectangle: Rounded Corners 114">
                  <a:extLst>
                    <a:ext uri="{FF2B5EF4-FFF2-40B4-BE49-F238E27FC236}">
                      <a16:creationId xmlns:a16="http://schemas.microsoft.com/office/drawing/2014/main" id="{F209FD07-CFF0-48B0-9128-E7035093F140}"/>
                    </a:ext>
                  </a:extLst>
                </p:cNvPr>
                <p:cNvSpPr/>
                <p:nvPr/>
              </p:nvSpPr>
              <p:spPr>
                <a:xfrm>
                  <a:off x="4000500" y="1895754"/>
                  <a:ext cx="1000125" cy="2664807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4F6F8">
                    <a:alpha val="10000"/>
                  </a:srgbClr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10000"/>
                    </a:prstClr>
                  </a:outerShdw>
                </a:effectLst>
                <a:scene3d>
                  <a:camera prst="orthographicFront"/>
                  <a:lightRig rig="threePt" dir="t"/>
                </a:scene3d>
                <a:sp3d>
                  <a:bevelT w="152400" h="50800" prst="softRound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dobe Clean SemiLight" panose="020B0403020404020204" pitchFamily="34" charset="0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16" name="Group 115">
                <a:extLst>
                  <a:ext uri="{FF2B5EF4-FFF2-40B4-BE49-F238E27FC236}">
                    <a16:creationId xmlns:a16="http://schemas.microsoft.com/office/drawing/2014/main" id="{D809EA67-7586-4922-B9FD-0E708EDEABA6}"/>
                  </a:ext>
                </a:extLst>
              </p:cNvPr>
              <p:cNvGrpSpPr/>
              <p:nvPr/>
            </p:nvGrpSpPr>
            <p:grpSpPr>
              <a:xfrm>
                <a:off x="567540" y="5336614"/>
                <a:ext cx="902866" cy="902866"/>
                <a:chOff x="698214" y="1577347"/>
                <a:chExt cx="1951666" cy="1951666"/>
              </a:xfrm>
            </p:grpSpPr>
            <p:grpSp>
              <p:nvGrpSpPr>
                <p:cNvPr id="117" name="Group 116">
                  <a:extLst>
                    <a:ext uri="{FF2B5EF4-FFF2-40B4-BE49-F238E27FC236}">
                      <a16:creationId xmlns:a16="http://schemas.microsoft.com/office/drawing/2014/main" id="{7C108A9D-0C5E-4085-936D-D54C25E2CE21}"/>
                    </a:ext>
                  </a:extLst>
                </p:cNvPr>
                <p:cNvGrpSpPr/>
                <p:nvPr/>
              </p:nvGrpSpPr>
              <p:grpSpPr>
                <a:xfrm>
                  <a:off x="698214" y="1577347"/>
                  <a:ext cx="1951666" cy="1951666"/>
                  <a:chOff x="5378677" y="2730500"/>
                  <a:chExt cx="2095500" cy="2095500"/>
                </a:xfrm>
              </p:grpSpPr>
              <p:sp>
                <p:nvSpPr>
                  <p:cNvPr id="119" name="Oval 118">
                    <a:extLst>
                      <a:ext uri="{FF2B5EF4-FFF2-40B4-BE49-F238E27FC236}">
                        <a16:creationId xmlns:a16="http://schemas.microsoft.com/office/drawing/2014/main" id="{28544011-5523-43A7-A20F-57DF0577739F}"/>
                      </a:ext>
                    </a:extLst>
                  </p:cNvPr>
                  <p:cNvSpPr/>
                  <p:nvPr/>
                </p:nvSpPr>
                <p:spPr>
                  <a:xfrm>
                    <a:off x="5378677" y="2730500"/>
                    <a:ext cx="2095500" cy="2095500"/>
                  </a:xfrm>
                  <a:prstGeom prst="ellipse">
                    <a:avLst/>
                  </a:prstGeom>
                  <a:solidFill>
                    <a:srgbClr val="F4F6F8"/>
                  </a:solidFill>
                  <a:ln>
                    <a:noFill/>
                  </a:ln>
                  <a:effectLst>
                    <a:outerShdw blurRad="88900" dist="38100" dir="2700000" algn="tl" rotWithShape="0">
                      <a:prstClr val="black">
                        <a:alpha val="15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dobe Clean SemiLight" panose="020B0403020404020204" pitchFamily="34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20" name="Oval 119">
                    <a:extLst>
                      <a:ext uri="{FF2B5EF4-FFF2-40B4-BE49-F238E27FC236}">
                        <a16:creationId xmlns:a16="http://schemas.microsoft.com/office/drawing/2014/main" id="{D2E59A03-6FC9-4642-A436-E7B03C2D66B2}"/>
                      </a:ext>
                    </a:extLst>
                  </p:cNvPr>
                  <p:cNvSpPr/>
                  <p:nvPr/>
                </p:nvSpPr>
                <p:spPr>
                  <a:xfrm>
                    <a:off x="5378677" y="2730500"/>
                    <a:ext cx="2095500" cy="2095500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EEEEEE"/>
                      </a:gs>
                      <a:gs pos="56000">
                        <a:srgbClr val="F4F6F8">
                          <a:alpha val="0"/>
                        </a:srgbClr>
                      </a:gs>
                    </a:gsLst>
                    <a:lin ang="2700000" scaled="1"/>
                    <a:tileRect/>
                  </a:gradFill>
                  <a:ln>
                    <a:noFill/>
                  </a:ln>
                  <a:effectLst>
                    <a:innerShdw blurRad="63500" dist="50800" dir="13500000">
                      <a:schemeClr val="bg1">
                        <a:lumMod val="85000"/>
                        <a:alpha val="84000"/>
                      </a:schemeClr>
                    </a:inn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dobe Clean SemiLight" panose="020B0403020404020204" pitchFamily="34" charset="0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118" name="Oval 117">
                  <a:extLst>
                    <a:ext uri="{FF2B5EF4-FFF2-40B4-BE49-F238E27FC236}">
                      <a16:creationId xmlns:a16="http://schemas.microsoft.com/office/drawing/2014/main" id="{4F51BEF5-65D3-4453-A170-80F4F6A093CE}"/>
                    </a:ext>
                  </a:extLst>
                </p:cNvPr>
                <p:cNvSpPr/>
                <p:nvPr/>
              </p:nvSpPr>
              <p:spPr>
                <a:xfrm>
                  <a:off x="838053" y="1717186"/>
                  <a:ext cx="1671988" cy="1671988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  <a:effectLst>
                  <a:innerShdw blurRad="114300">
                    <a:prstClr val="black">
                      <a:alpha val="2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dobe Clean SemiLight" panose="020B0403020404020204" pitchFamily="34" charset="0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21" name="Rectangle 120">
                <a:extLst>
                  <a:ext uri="{FF2B5EF4-FFF2-40B4-BE49-F238E27FC236}">
                    <a16:creationId xmlns:a16="http://schemas.microsoft.com/office/drawing/2014/main" id="{A58B459E-5D8D-414C-B65F-F903E1B27F36}"/>
                  </a:ext>
                </a:extLst>
              </p:cNvPr>
              <p:cNvSpPr/>
              <p:nvPr/>
            </p:nvSpPr>
            <p:spPr>
              <a:xfrm>
                <a:off x="1555380" y="5430068"/>
                <a:ext cx="3958487" cy="65659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ts val="2200"/>
                  </a:lnSpc>
                  <a:defRPr/>
                </a:pPr>
                <a:r>
                  <a:rPr lang="it-IT" sz="2000" b="1">
                    <a:solidFill>
                      <a:srgbClr val="000000"/>
                    </a:solidFill>
                    <a:latin typeface="Adobe Clean"/>
                  </a:rPr>
                  <a:t>Experience League è GLOBALE!</a:t>
                </a:r>
              </a:p>
              <a:p>
                <a:pPr>
                  <a:lnSpc>
                    <a:spcPts val="2200"/>
                  </a:lnSpc>
                  <a:defRPr/>
                </a:pPr>
                <a:r>
                  <a:rPr lang="it-IT" sz="2000" b="1">
                    <a:solidFill>
                      <a:srgbClr val="000000"/>
                    </a:solidFill>
                    <a:latin typeface="Adobe Clean"/>
                  </a:rPr>
                  <a:t>(12 lingue)</a:t>
                </a:r>
              </a:p>
            </p:txBody>
          </p:sp>
          <p:pic>
            <p:nvPicPr>
              <p:cNvPr id="26" name="Graphic 25">
                <a:extLst>
                  <a:ext uri="{FF2B5EF4-FFF2-40B4-BE49-F238E27FC236}">
                    <a16:creationId xmlns:a16="http://schemas.microsoft.com/office/drawing/2014/main" id="{6B7AC567-45E2-4C1D-AEBF-82F97D626C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785609" y="5554359"/>
                <a:ext cx="466725" cy="466725"/>
              </a:xfrm>
              <a:prstGeom prst="rect">
                <a:avLst/>
              </a:prstGeom>
            </p:spPr>
          </p:pic>
        </p:grpSp>
      </p:grpSp>
      <p:pic>
        <p:nvPicPr>
          <p:cNvPr id="68" name="Content Placeholder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8AB98F9D-149B-BB42-B717-24403D67B9BF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b="76612"/>
          <a:stretch/>
        </p:blipFill>
        <p:spPr>
          <a:xfrm>
            <a:off x="506048" y="2466551"/>
            <a:ext cx="2480221" cy="1497691"/>
          </a:xfrm>
          <a:prstGeom prst="rect">
            <a:avLst/>
          </a:prstGeom>
          <a:ln w="3175">
            <a:solidFill>
              <a:schemeClr val="bg1">
                <a:lumMod val="65000"/>
              </a:schemeClr>
            </a:solidFill>
          </a:ln>
          <a:effectLst/>
        </p:spPr>
      </p:pic>
      <p:pic>
        <p:nvPicPr>
          <p:cNvPr id="70" name="Picture 69" descr="A screenshot of a cell phone&#10;&#10;Description automatically generated">
            <a:extLst>
              <a:ext uri="{FF2B5EF4-FFF2-40B4-BE49-F238E27FC236}">
                <a16:creationId xmlns:a16="http://schemas.microsoft.com/office/drawing/2014/main" id="{B3FD7ECB-4C5A-A546-B223-9A4794B8BC25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t="-1" b="71176"/>
          <a:stretch/>
        </p:blipFill>
        <p:spPr>
          <a:xfrm>
            <a:off x="3354580" y="2466552"/>
            <a:ext cx="2571660" cy="151040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71" name="Picture 70" descr="A screenshot of a cell phone&#10;&#10;Description automatically generated">
            <a:extLst>
              <a:ext uri="{FF2B5EF4-FFF2-40B4-BE49-F238E27FC236}">
                <a16:creationId xmlns:a16="http://schemas.microsoft.com/office/drawing/2014/main" id="{10C68E78-DF96-CD41-A287-D32ED5DEB1DC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b="26680"/>
          <a:stretch/>
        </p:blipFill>
        <p:spPr>
          <a:xfrm>
            <a:off x="6254507" y="2455447"/>
            <a:ext cx="2495955" cy="152801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72" name="Picture 71" descr="A screenshot of a cell phone&#10;&#10;Description automatically generated">
            <a:extLst>
              <a:ext uri="{FF2B5EF4-FFF2-40B4-BE49-F238E27FC236}">
                <a16:creationId xmlns:a16="http://schemas.microsoft.com/office/drawing/2014/main" id="{3CC32A0F-AB17-4E4D-9C67-1C86BEAD5064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b="62476"/>
          <a:stretch/>
        </p:blipFill>
        <p:spPr>
          <a:xfrm>
            <a:off x="9239858" y="2477574"/>
            <a:ext cx="2461560" cy="147281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4780760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84479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itle 62">
            <a:extLst>
              <a:ext uri="{FF2B5EF4-FFF2-40B4-BE49-F238E27FC236}">
                <a16:creationId xmlns:a16="http://schemas.microsoft.com/office/drawing/2014/main" id="{CE97005C-074E-4CB5-9B9F-F996C8FE9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9189" y="312663"/>
            <a:ext cx="8080137" cy="646189"/>
          </a:xfrm>
          <a:prstGeom prst="rect">
            <a:avLst/>
          </a:prstGeom>
        </p:spPr>
        <p:txBody>
          <a:bodyPr/>
          <a:lstStyle/>
          <a:p>
            <a:r>
              <a:rPr lang="it-IT" sz="1800" dirty="0">
                <a:latin typeface="Adobe Clean ExtraBold" panose="020B0903020404020204" pitchFamily="34" charset="0"/>
              </a:rPr>
              <a:t>Adobe Experience Cloud: </a:t>
            </a:r>
            <a:r>
              <a:rPr lang="it-IT" sz="1800" dirty="0">
                <a:solidFill>
                  <a:srgbClr val="1A1A1A"/>
                </a:solidFill>
                <a:latin typeface="Adobe Clean SemiLight" panose="020B0403020404020204" pitchFamily="34" charset="0"/>
              </a:rPr>
              <a:t>un set integrato di soluzioni per sviluppare campagne, gestire inserzioni e ottenere informazioni approfondite sul tuo business. </a:t>
            </a:r>
            <a:r>
              <a:rPr lang="it-IT" sz="1500" dirty="0">
                <a:solidFill>
                  <a:srgbClr val="F8271A"/>
                </a:solidFill>
                <a:latin typeface="Adobe Clean SemiLight" panose="020B0403020404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Per saperne di più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B1FE2FAA-69FC-4A12-A18A-9228E9B82B3E}"/>
              </a:ext>
            </a:extLst>
          </p:cNvPr>
          <p:cNvSpPr txBox="1"/>
          <p:nvPr/>
        </p:nvSpPr>
        <p:spPr>
          <a:xfrm>
            <a:off x="9098610" y="410051"/>
            <a:ext cx="30295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>
                <a:solidFill>
                  <a:srgbClr val="F8271A"/>
                </a:solidFill>
                <a:latin typeface="Adobe Clean ExtraBold" panose="020B0903020404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Tutorial su Adobe Experience Cloud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9C22E29-6F6E-4A08-9AE8-A4635C79A587}"/>
              </a:ext>
            </a:extLst>
          </p:cNvPr>
          <p:cNvCxnSpPr>
            <a:cxnSpLocks/>
          </p:cNvCxnSpPr>
          <p:nvPr/>
        </p:nvCxnSpPr>
        <p:spPr>
          <a:xfrm>
            <a:off x="8989330" y="333645"/>
            <a:ext cx="0" cy="43579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white letter on a red background&#10;&#10;Description automatically generated">
            <a:extLst>
              <a:ext uri="{FF2B5EF4-FFF2-40B4-BE49-F238E27FC236}">
                <a16:creationId xmlns:a16="http://schemas.microsoft.com/office/drawing/2014/main" id="{197CD8B4-B59F-4086-A770-86477A1EB6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1466" y="290429"/>
            <a:ext cx="608359" cy="608359"/>
          </a:xfrm>
          <a:prstGeom prst="rect">
            <a:avLst/>
          </a:prstGeom>
        </p:spPr>
      </p:pic>
      <p:sp>
        <p:nvSpPr>
          <p:cNvPr id="57" name="Rectangle 56">
            <a:extLst>
              <a:ext uri="{FF2B5EF4-FFF2-40B4-BE49-F238E27FC236}">
                <a16:creationId xmlns:a16="http://schemas.microsoft.com/office/drawing/2014/main" id="{D04F022B-0501-4239-8DB3-FD5F0C5C2719}"/>
              </a:ext>
            </a:extLst>
          </p:cNvPr>
          <p:cNvSpPr/>
          <p:nvPr/>
        </p:nvSpPr>
        <p:spPr>
          <a:xfrm>
            <a:off x="289878" y="4017411"/>
            <a:ext cx="5652134" cy="2430538"/>
          </a:xfrm>
          <a:prstGeom prst="rect">
            <a:avLst/>
          </a:prstGeom>
          <a:solidFill>
            <a:srgbClr val="F2F2F2"/>
          </a:solidFill>
          <a:ln w="254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txBody>
          <a:bodyPr rtlCol="0" anchor="ctr"/>
          <a:lstStyle/>
          <a:p>
            <a:pPr algn="ctr"/>
            <a:r>
              <a:rPr lang="it-IT">
                <a:solidFill>
                  <a:srgbClr val="FFFFFF"/>
                </a:solidFill>
                <a:latin typeface="Adobe Clean SemiLight" panose="020B0403020404020204" pitchFamily="34" charset="0"/>
              </a:rPr>
              <a:t>             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48DC313C-424D-437F-833B-2DAEDEC4E535}"/>
              </a:ext>
            </a:extLst>
          </p:cNvPr>
          <p:cNvSpPr/>
          <p:nvPr/>
        </p:nvSpPr>
        <p:spPr>
          <a:xfrm>
            <a:off x="6046100" y="4017411"/>
            <a:ext cx="5852847" cy="2430538"/>
          </a:xfrm>
          <a:prstGeom prst="rect">
            <a:avLst/>
          </a:prstGeom>
          <a:solidFill>
            <a:srgbClr val="F2F2F2"/>
          </a:solidFill>
          <a:ln w="254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txBody>
          <a:bodyPr rtlCol="0" anchor="ctr"/>
          <a:lstStyle/>
          <a:p>
            <a:pPr algn="ctr"/>
            <a:r>
              <a:rPr lang="it-IT">
                <a:solidFill>
                  <a:srgbClr val="FFFFFF"/>
                </a:solidFill>
                <a:latin typeface="Adobe Clean SemiLight" panose="020B0403020404020204" pitchFamily="34" charset="0"/>
              </a:rPr>
              <a:t>             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9DE6EA4E-9415-423F-A2BD-77E5788FE0E9}"/>
              </a:ext>
            </a:extLst>
          </p:cNvPr>
          <p:cNvGrpSpPr/>
          <p:nvPr/>
        </p:nvGrpSpPr>
        <p:grpSpPr>
          <a:xfrm>
            <a:off x="1021365" y="5048492"/>
            <a:ext cx="4189161" cy="461665"/>
            <a:chOff x="1091966" y="5048492"/>
            <a:chExt cx="4189161" cy="461665"/>
          </a:xfrm>
        </p:grpSpPr>
        <p:pic>
          <p:nvPicPr>
            <p:cNvPr id="61" name="Picture 60" descr="Logo, icon&#10;&#10;Description automatically generated">
              <a:extLst>
                <a:ext uri="{FF2B5EF4-FFF2-40B4-BE49-F238E27FC236}">
                  <a16:creationId xmlns:a16="http://schemas.microsoft.com/office/drawing/2014/main" id="{0508DB7A-4579-4776-B965-9C62092026A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91966" y="5048492"/>
              <a:ext cx="473502" cy="461665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4" name="Picture 63" descr="Logo, icon&#10;&#10;Description automatically generated">
              <a:extLst>
                <a:ext uri="{FF2B5EF4-FFF2-40B4-BE49-F238E27FC236}">
                  <a16:creationId xmlns:a16="http://schemas.microsoft.com/office/drawing/2014/main" id="{74DB26C6-B377-421F-83AE-C1B633672E8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330519" y="5048492"/>
              <a:ext cx="473502" cy="461665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6" name="Picture 65" descr="Logo, icon&#10;&#10;Description automatically generated">
              <a:extLst>
                <a:ext uri="{FF2B5EF4-FFF2-40B4-BE49-F238E27FC236}">
                  <a16:creationId xmlns:a16="http://schemas.microsoft.com/office/drawing/2014/main" id="{8EF86509-5859-4CF2-8DC1-AEB63CB0735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569072" y="5048492"/>
              <a:ext cx="473502" cy="461665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7" name="Picture 66" descr="Logo, icon&#10;&#10;Description automatically generated">
              <a:extLst>
                <a:ext uri="{FF2B5EF4-FFF2-40B4-BE49-F238E27FC236}">
                  <a16:creationId xmlns:a16="http://schemas.microsoft.com/office/drawing/2014/main" id="{637B8699-3937-4F87-87AA-F6DDB264062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807625" y="5048492"/>
              <a:ext cx="473502" cy="461665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  <p:pic>
        <p:nvPicPr>
          <p:cNvPr id="68" name="Picture 67" descr="Logo, icon&#10;&#10;Description automatically generated">
            <a:extLst>
              <a:ext uri="{FF2B5EF4-FFF2-40B4-BE49-F238E27FC236}">
                <a16:creationId xmlns:a16="http://schemas.microsoft.com/office/drawing/2014/main" id="{FBECDB40-0534-41D2-A81D-BB6AAE42D8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35772" y="5053156"/>
            <a:ext cx="473502" cy="46166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69" name="Rectangle 68">
            <a:extLst>
              <a:ext uri="{FF2B5EF4-FFF2-40B4-BE49-F238E27FC236}">
                <a16:creationId xmlns:a16="http://schemas.microsoft.com/office/drawing/2014/main" id="{38570A5D-1A2E-4A03-B2FF-7EE315E50BB5}"/>
              </a:ext>
            </a:extLst>
          </p:cNvPr>
          <p:cNvSpPr/>
          <p:nvPr/>
        </p:nvSpPr>
        <p:spPr>
          <a:xfrm>
            <a:off x="289878" y="1164583"/>
            <a:ext cx="5652134" cy="2430538"/>
          </a:xfrm>
          <a:prstGeom prst="rect">
            <a:avLst/>
          </a:prstGeom>
          <a:solidFill>
            <a:srgbClr val="F2F2F2"/>
          </a:solidFill>
          <a:ln w="254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txBody>
          <a:bodyPr rtlCol="0" anchor="ctr"/>
          <a:lstStyle/>
          <a:p>
            <a:pPr algn="ctr"/>
            <a:r>
              <a:rPr lang="it-IT">
                <a:solidFill>
                  <a:srgbClr val="FFFFFF"/>
                </a:solidFill>
                <a:latin typeface="Adobe Clean SemiLight" panose="020B0403020404020204" pitchFamily="34" charset="0"/>
              </a:rPr>
              <a:t>             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A772526C-69B9-4022-9915-0DE5AD11A1A0}"/>
              </a:ext>
            </a:extLst>
          </p:cNvPr>
          <p:cNvSpPr/>
          <p:nvPr/>
        </p:nvSpPr>
        <p:spPr>
          <a:xfrm>
            <a:off x="6046100" y="1164583"/>
            <a:ext cx="5852847" cy="2430538"/>
          </a:xfrm>
          <a:prstGeom prst="rect">
            <a:avLst/>
          </a:prstGeom>
          <a:solidFill>
            <a:srgbClr val="F2F2F2"/>
          </a:solidFill>
          <a:ln w="254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txBody>
          <a:bodyPr rtlCol="0" anchor="ctr"/>
          <a:lstStyle/>
          <a:p>
            <a:pPr algn="ctr"/>
            <a:r>
              <a:rPr lang="it-IT">
                <a:solidFill>
                  <a:srgbClr val="FFFFFF"/>
                </a:solidFill>
                <a:latin typeface="Adobe Clean SemiLight" panose="020B0403020404020204" pitchFamily="34" charset="0"/>
              </a:rPr>
              <a:t>             </a:t>
            </a: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ED5A71EE-A8BF-4B07-9909-AC28B400B1C8}"/>
              </a:ext>
            </a:extLst>
          </p:cNvPr>
          <p:cNvGrpSpPr/>
          <p:nvPr/>
        </p:nvGrpSpPr>
        <p:grpSpPr>
          <a:xfrm>
            <a:off x="6668236" y="2162489"/>
            <a:ext cx="4608574" cy="461665"/>
            <a:chOff x="6749616" y="2162489"/>
            <a:chExt cx="4608574" cy="461665"/>
          </a:xfrm>
        </p:grpSpPr>
        <p:pic>
          <p:nvPicPr>
            <p:cNvPr id="74" name="Picture 73" descr="Logo, icon&#10;&#10;Description automatically generated">
              <a:extLst>
                <a:ext uri="{FF2B5EF4-FFF2-40B4-BE49-F238E27FC236}">
                  <a16:creationId xmlns:a16="http://schemas.microsoft.com/office/drawing/2014/main" id="{6CE3EE03-C6E7-4D9E-9EBD-37BF3FA3A58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749616" y="2162489"/>
              <a:ext cx="473502" cy="461665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77" name="Picture 76" descr="Logo, icon&#10;&#10;Description automatically generated">
              <a:extLst>
                <a:ext uri="{FF2B5EF4-FFF2-40B4-BE49-F238E27FC236}">
                  <a16:creationId xmlns:a16="http://schemas.microsoft.com/office/drawing/2014/main" id="{7C3C8EFC-A4DF-4C57-A924-DC2D05A980B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127973" y="2162489"/>
              <a:ext cx="473502" cy="461665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89" name="Picture 88" descr="Logo, icon&#10;&#10;Description automatically generated">
              <a:extLst>
                <a:ext uri="{FF2B5EF4-FFF2-40B4-BE49-F238E27FC236}">
                  <a16:creationId xmlns:a16="http://schemas.microsoft.com/office/drawing/2014/main" id="{EFEE9FBB-E7F8-4EA9-AA41-97BABC68FAA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506330" y="2162489"/>
              <a:ext cx="473502" cy="461665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91" name="Picture 90" descr="Logo, icon&#10;&#10;Description automatically generated">
              <a:extLst>
                <a:ext uri="{FF2B5EF4-FFF2-40B4-BE49-F238E27FC236}">
                  <a16:creationId xmlns:a16="http://schemas.microsoft.com/office/drawing/2014/main" id="{372AC8D0-F8BE-4F7A-89E5-319B405AA27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884688" y="2162489"/>
              <a:ext cx="473502" cy="461665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C339EEDA-C068-4D63-BBE8-5AA18567CB7B}"/>
              </a:ext>
            </a:extLst>
          </p:cNvPr>
          <p:cNvCxnSpPr>
            <a:cxnSpLocks/>
          </p:cNvCxnSpPr>
          <p:nvPr/>
        </p:nvCxnSpPr>
        <p:spPr>
          <a:xfrm>
            <a:off x="291807" y="4017411"/>
            <a:ext cx="0" cy="2430538"/>
          </a:xfrm>
          <a:prstGeom prst="line">
            <a:avLst/>
          </a:prstGeom>
          <a:ln w="38100" cap="rnd">
            <a:solidFill>
              <a:srgbClr val="8EA4A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0C1EDDE5-D4B9-4C9B-AAAC-0E455659A6FC}"/>
              </a:ext>
            </a:extLst>
          </p:cNvPr>
          <p:cNvCxnSpPr>
            <a:cxnSpLocks/>
          </p:cNvCxnSpPr>
          <p:nvPr/>
        </p:nvCxnSpPr>
        <p:spPr>
          <a:xfrm>
            <a:off x="6083007" y="4017411"/>
            <a:ext cx="0" cy="2430538"/>
          </a:xfrm>
          <a:prstGeom prst="line">
            <a:avLst/>
          </a:prstGeom>
          <a:ln w="38100" cap="rnd">
            <a:solidFill>
              <a:srgbClr val="1A1A1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C94CDC14-A45F-4D64-9839-EDACBEAE534A}"/>
              </a:ext>
            </a:extLst>
          </p:cNvPr>
          <p:cNvCxnSpPr>
            <a:cxnSpLocks/>
          </p:cNvCxnSpPr>
          <p:nvPr/>
        </p:nvCxnSpPr>
        <p:spPr>
          <a:xfrm>
            <a:off x="291807" y="1164583"/>
            <a:ext cx="0" cy="2430538"/>
          </a:xfrm>
          <a:prstGeom prst="line">
            <a:avLst/>
          </a:prstGeom>
          <a:ln w="38100" cap="rnd">
            <a:solidFill>
              <a:srgbClr val="F8271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75EE7DE0-AA68-49BF-BD7C-621D476C533E}"/>
              </a:ext>
            </a:extLst>
          </p:cNvPr>
          <p:cNvCxnSpPr>
            <a:cxnSpLocks/>
          </p:cNvCxnSpPr>
          <p:nvPr/>
        </p:nvCxnSpPr>
        <p:spPr>
          <a:xfrm>
            <a:off x="6083007" y="1164583"/>
            <a:ext cx="0" cy="2430538"/>
          </a:xfrm>
          <a:prstGeom prst="line">
            <a:avLst/>
          </a:prstGeom>
          <a:ln w="38100" cap="rnd">
            <a:solidFill>
              <a:srgbClr val="B9B9B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Adobe Marketing Cloud">
            <a:extLst>
              <a:ext uri="{FF2B5EF4-FFF2-40B4-BE49-F238E27FC236}">
                <a16:creationId xmlns:a16="http://schemas.microsoft.com/office/drawing/2014/main" id="{55FC8E1D-738F-45A5-845D-7A9CEBF6AF86}"/>
              </a:ext>
            </a:extLst>
          </p:cNvPr>
          <p:cNvSpPr txBox="1"/>
          <p:nvPr/>
        </p:nvSpPr>
        <p:spPr>
          <a:xfrm>
            <a:off x="7793039" y="1455151"/>
            <a:ext cx="2358978" cy="31835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defTabSz="457200">
              <a:defRPr sz="1400" b="0">
                <a:latin typeface="Adobe Clean Light"/>
                <a:ea typeface="Adobe Clean Light"/>
                <a:cs typeface="Adobe Clean Light"/>
                <a:sym typeface="Adobe Clean Light"/>
              </a:defRPr>
            </a:lvl1pPr>
          </a:lstStyle>
          <a:p>
            <a:pPr algn="ctr">
              <a:defRPr/>
            </a:pPr>
            <a:r>
              <a:rPr lang="it-IT" sz="1600">
                <a:solidFill>
                  <a:srgbClr val="1A1A1A"/>
                </a:solidFill>
                <a:latin typeface="Adobe Clean ExtraBold" panose="020B0903020404020204" pitchFamily="34" charset="0"/>
              </a:rPr>
              <a:t>Insights sui dati e pubblico</a:t>
            </a:r>
          </a:p>
        </p:txBody>
      </p:sp>
      <p:sp>
        <p:nvSpPr>
          <p:cNvPr id="107" name="Adobe Marketing Cloud">
            <a:extLst>
              <a:ext uri="{FF2B5EF4-FFF2-40B4-BE49-F238E27FC236}">
                <a16:creationId xmlns:a16="http://schemas.microsoft.com/office/drawing/2014/main" id="{E432E1B4-AF9B-4463-8DC4-2FB2456FD4E9}"/>
              </a:ext>
            </a:extLst>
          </p:cNvPr>
          <p:cNvSpPr txBox="1"/>
          <p:nvPr/>
        </p:nvSpPr>
        <p:spPr>
          <a:xfrm>
            <a:off x="2134527" y="1466735"/>
            <a:ext cx="1962844" cy="31835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defTabSz="457200">
              <a:defRPr sz="1400" b="0">
                <a:latin typeface="Adobe Clean Light"/>
                <a:ea typeface="Adobe Clean Light"/>
                <a:cs typeface="Adobe Clean Light"/>
                <a:sym typeface="Adobe Clean Light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600" i="0" u="none" strike="noStrike" cap="none" normalizeH="0" baseline="0" noProof="0">
                <a:ln>
                  <a:noFill/>
                </a:ln>
                <a:solidFill>
                  <a:srgbClr val="1A1A1A"/>
                </a:solidFill>
                <a:uLnTx/>
                <a:uFillTx/>
                <a:latin typeface="Adobe Clean ExtraBold" panose="020B0903020404020204" pitchFamily="34" charset="0"/>
                <a:sym typeface="Adobe Clean Light"/>
              </a:rPr>
              <a:t>Contenuti e commerce</a:t>
            </a:r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591222E5-A253-4F43-A9C7-E462A143D8B1}"/>
              </a:ext>
            </a:extLst>
          </p:cNvPr>
          <p:cNvGrpSpPr/>
          <p:nvPr/>
        </p:nvGrpSpPr>
        <p:grpSpPr>
          <a:xfrm>
            <a:off x="1728671" y="2144443"/>
            <a:ext cx="1199076" cy="1020434"/>
            <a:chOff x="1482671" y="2144443"/>
            <a:chExt cx="1199076" cy="1020434"/>
          </a:xfrm>
        </p:grpSpPr>
        <p:pic>
          <p:nvPicPr>
            <p:cNvPr id="113" name="Picture 112" descr="Logo, icon&#10;&#10;Description automatically generated">
              <a:extLst>
                <a:ext uri="{FF2B5EF4-FFF2-40B4-BE49-F238E27FC236}">
                  <a16:creationId xmlns:a16="http://schemas.microsoft.com/office/drawing/2014/main" id="{A5301C28-FD07-49C2-B10C-E4DC747055D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845458" y="2144443"/>
              <a:ext cx="473502" cy="461665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14" name="Adobe Analytics">
              <a:extLst>
                <a:ext uri="{FF2B5EF4-FFF2-40B4-BE49-F238E27FC236}">
                  <a16:creationId xmlns:a16="http://schemas.microsoft.com/office/drawing/2014/main" id="{CEBD8553-11D5-4559-86BA-C2B961B44B04}"/>
                </a:ext>
              </a:extLst>
            </p:cNvPr>
            <p:cNvSpPr txBox="1"/>
            <p:nvPr/>
          </p:nvSpPr>
          <p:spPr>
            <a:xfrm>
              <a:off x="1482671" y="2723412"/>
              <a:ext cx="1199076" cy="441465"/>
            </a:xfrm>
            <a:prstGeom prst="rect">
              <a:avLst/>
            </a:prstGeom>
            <a:ln w="3175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5718" tIns="35718" rIns="0" bIns="35718" anchor="ctr">
              <a:spAutoFit/>
            </a:bodyPr>
            <a:lstStyle>
              <a:lvl1pPr defTabSz="457200">
                <a:defRPr sz="1200" b="0">
                  <a:latin typeface="Adobe Clean Light"/>
                  <a:ea typeface="Adobe Clean Light"/>
                  <a:cs typeface="Adobe Clean Light"/>
                  <a:sym typeface="Adobe Clean Light"/>
                </a:defRPr>
              </a:lvl1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200" b="0" i="0" u="none" strike="noStrike" cap="none" normalizeH="0" baseline="0" noProof="0">
                  <a:ln>
                    <a:noFill/>
                  </a:ln>
                  <a:solidFill>
                    <a:srgbClr val="1A1A1A"/>
                  </a:solidFill>
                  <a:uLnTx/>
                  <a:uFillTx/>
                  <a:latin typeface="Adobe Clean SemiLight" panose="020B0403020404020204" pitchFamily="34" charset="0"/>
                  <a:sym typeface="Adobe Clean Light"/>
                </a:rPr>
                <a:t>Adobe Experience Manager</a:t>
              </a:r>
            </a:p>
          </p:txBody>
        </p: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A8078DD8-1EB6-451C-B861-9863E9603E99}"/>
              </a:ext>
            </a:extLst>
          </p:cNvPr>
          <p:cNvGrpSpPr/>
          <p:nvPr/>
        </p:nvGrpSpPr>
        <p:grpSpPr>
          <a:xfrm>
            <a:off x="3354796" y="2144443"/>
            <a:ext cx="1148423" cy="877307"/>
            <a:chOff x="3614589" y="2144443"/>
            <a:chExt cx="1148423" cy="877307"/>
          </a:xfrm>
        </p:grpSpPr>
        <p:pic>
          <p:nvPicPr>
            <p:cNvPr id="111" name="Picture 110" descr="Logo, icon&#10;&#10;Description automatically generated">
              <a:extLst>
                <a:ext uri="{FF2B5EF4-FFF2-40B4-BE49-F238E27FC236}">
                  <a16:creationId xmlns:a16="http://schemas.microsoft.com/office/drawing/2014/main" id="{AE59873E-AD8C-4AD1-9301-446908A5269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952049" y="2144443"/>
              <a:ext cx="473502" cy="461665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12" name="Adobe Audience Manager">
              <a:extLst>
                <a:ext uri="{FF2B5EF4-FFF2-40B4-BE49-F238E27FC236}">
                  <a16:creationId xmlns:a16="http://schemas.microsoft.com/office/drawing/2014/main" id="{9607CE9A-CC1A-4C4C-B8C7-EC0E234235E2}"/>
                </a:ext>
              </a:extLst>
            </p:cNvPr>
            <p:cNvSpPr txBox="1"/>
            <p:nvPr/>
          </p:nvSpPr>
          <p:spPr>
            <a:xfrm>
              <a:off x="3614589" y="2764950"/>
              <a:ext cx="1148423" cy="256800"/>
            </a:xfrm>
            <a:prstGeom prst="rect">
              <a:avLst/>
            </a:prstGeom>
            <a:ln w="3175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35718" tIns="35718" rIns="0" bIns="35718" anchor="t" anchorCtr="0">
              <a:spAutoFit/>
            </a:bodyPr>
            <a:lstStyle>
              <a:lvl1pPr defTabSz="457200">
                <a:defRPr sz="1200" b="0">
                  <a:latin typeface="Adobe Clean Light"/>
                  <a:ea typeface="Adobe Clean Light"/>
                  <a:cs typeface="Adobe Clean Light"/>
                  <a:sym typeface="Adobe Clean Light"/>
                </a:defRPr>
              </a:lvl1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200" b="0" i="0" u="none" strike="noStrike" cap="none" normalizeH="0" baseline="0" noProof="0">
                  <a:ln>
                    <a:noFill/>
                  </a:ln>
                  <a:solidFill>
                    <a:srgbClr val="1A1A1A"/>
                  </a:solidFill>
                  <a:uLnTx/>
                  <a:uFillTx/>
                  <a:latin typeface="Adobe Clean SemiLight" panose="020B0403020404020204" pitchFamily="34" charset="0"/>
                  <a:sym typeface="Adobe Clean Light"/>
                </a:rPr>
                <a:t>Adobe Commerce</a:t>
              </a:r>
            </a:p>
          </p:txBody>
        </p:sp>
      </p:grpSp>
      <p:sp>
        <p:nvSpPr>
          <p:cNvPr id="115" name="Adobe Marketing Cloud">
            <a:extLst>
              <a:ext uri="{FF2B5EF4-FFF2-40B4-BE49-F238E27FC236}">
                <a16:creationId xmlns:a16="http://schemas.microsoft.com/office/drawing/2014/main" id="{5A5A0249-4BDC-4ADC-B0E2-09F0B0874265}"/>
              </a:ext>
            </a:extLst>
          </p:cNvPr>
          <p:cNvSpPr txBox="1"/>
          <p:nvPr/>
        </p:nvSpPr>
        <p:spPr>
          <a:xfrm>
            <a:off x="2240772" y="4261410"/>
            <a:ext cx="1750350" cy="31835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defTabSz="457200">
              <a:defRPr sz="1400" b="0">
                <a:latin typeface="Adobe Clean Light"/>
                <a:ea typeface="Adobe Clean Light"/>
                <a:cs typeface="Adobe Clean Light"/>
                <a:sym typeface="Adobe Clean Light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600" i="0" u="none" strike="noStrike" cap="none" normalizeH="0" baseline="0" noProof="0">
                <a:ln>
                  <a:noFill/>
                </a:ln>
                <a:solidFill>
                  <a:srgbClr val="1A1A1A"/>
                </a:solidFill>
                <a:uLnTx/>
                <a:uFillTx/>
                <a:latin typeface="Adobe Clean ExtraBold" panose="020B0903020404020204" pitchFamily="34" charset="0"/>
                <a:sym typeface="Adobe Clean Light"/>
              </a:rPr>
              <a:t>Percorsi del cliente</a:t>
            </a:r>
          </a:p>
        </p:txBody>
      </p:sp>
      <p:sp>
        <p:nvSpPr>
          <p:cNvPr id="116" name="Search">
            <a:extLst>
              <a:ext uri="{FF2B5EF4-FFF2-40B4-BE49-F238E27FC236}">
                <a16:creationId xmlns:a16="http://schemas.microsoft.com/office/drawing/2014/main" id="{E1F3572E-4B57-48E8-AA59-3AD2FBEFE2F5}"/>
              </a:ext>
            </a:extLst>
          </p:cNvPr>
          <p:cNvSpPr txBox="1"/>
          <p:nvPr/>
        </p:nvSpPr>
        <p:spPr>
          <a:xfrm>
            <a:off x="770840" y="5665350"/>
            <a:ext cx="885561" cy="25680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defTabSz="457200">
              <a:defRPr sz="1200" b="0">
                <a:latin typeface="Adobe Clean Light"/>
                <a:ea typeface="Adobe Clean Light"/>
                <a:cs typeface="Adobe Clean Light"/>
                <a:sym typeface="Adobe Clean Light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b="0" i="0" u="none" strike="noStrike" cap="none" normalizeH="0" baseline="0" noProof="0">
                <a:ln>
                  <a:noFill/>
                </a:ln>
                <a:solidFill>
                  <a:srgbClr val="1A1A1A"/>
                </a:solidFill>
                <a:uLnTx/>
                <a:uFillTx/>
                <a:latin typeface="Adobe Clean SemiLight" panose="020B0403020404020204" pitchFamily="34" charset="0"/>
                <a:sym typeface="Adobe Clean Light"/>
              </a:rPr>
              <a:t>Adobe Target</a:t>
            </a:r>
          </a:p>
        </p:txBody>
      </p:sp>
      <p:sp>
        <p:nvSpPr>
          <p:cNvPr id="117" name="DSP">
            <a:extLst>
              <a:ext uri="{FF2B5EF4-FFF2-40B4-BE49-F238E27FC236}">
                <a16:creationId xmlns:a16="http://schemas.microsoft.com/office/drawing/2014/main" id="{314DE789-11B0-4347-BAC9-946740263A43}"/>
              </a:ext>
            </a:extLst>
          </p:cNvPr>
          <p:cNvSpPr txBox="1"/>
          <p:nvPr/>
        </p:nvSpPr>
        <p:spPr>
          <a:xfrm>
            <a:off x="1808743" y="5669103"/>
            <a:ext cx="1357189" cy="25680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35718" tIns="35718" rIns="35718" bIns="35718" anchor="ctr">
            <a:spAutoFit/>
          </a:bodyPr>
          <a:lstStyle>
            <a:lvl1pPr defTabSz="457200">
              <a:defRPr sz="1200" b="0">
                <a:latin typeface="Adobe Clean Light"/>
                <a:ea typeface="Adobe Clean Light"/>
                <a:cs typeface="Adobe Clean Light"/>
                <a:sym typeface="Adobe Clean Light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b="0" i="0" u="none" strike="noStrike" cap="none" normalizeH="0" baseline="0" noProof="0">
                <a:ln>
                  <a:noFill/>
                </a:ln>
                <a:solidFill>
                  <a:srgbClr val="1A1A1A"/>
                </a:solidFill>
                <a:uLnTx/>
                <a:uFillTx/>
                <a:latin typeface="Adobe Clean SemiLight" panose="020B0403020404020204" pitchFamily="34" charset="0"/>
                <a:sym typeface="Adobe Clean Light"/>
              </a:rPr>
              <a:t>Adobe Campaign</a:t>
            </a:r>
          </a:p>
        </p:txBody>
      </p:sp>
      <p:sp>
        <p:nvSpPr>
          <p:cNvPr id="118" name="TV">
            <a:extLst>
              <a:ext uri="{FF2B5EF4-FFF2-40B4-BE49-F238E27FC236}">
                <a16:creationId xmlns:a16="http://schemas.microsoft.com/office/drawing/2014/main" id="{866DBC92-C9E8-4E94-A087-2D17A4FD2B52}"/>
              </a:ext>
            </a:extLst>
          </p:cNvPr>
          <p:cNvSpPr txBox="1"/>
          <p:nvPr/>
        </p:nvSpPr>
        <p:spPr>
          <a:xfrm>
            <a:off x="3259508" y="5648532"/>
            <a:ext cx="1008087" cy="44146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35718" tIns="35718" rIns="35718" bIns="35718" anchor="ctr">
            <a:spAutoFit/>
          </a:bodyPr>
          <a:lstStyle>
            <a:lvl1pPr defTabSz="457200">
              <a:defRPr sz="1200" b="0">
                <a:latin typeface="Adobe Clean Light"/>
                <a:ea typeface="Adobe Clean Light"/>
                <a:cs typeface="Adobe Clean Light"/>
                <a:sym typeface="Adobe Clean Light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b="0" i="0" u="none" strike="noStrike" cap="none" normalizeH="0" baseline="0" noProof="0">
                <a:ln>
                  <a:noFill/>
                </a:ln>
                <a:solidFill>
                  <a:srgbClr val="1A1A1A"/>
                </a:solidFill>
                <a:uLnTx/>
                <a:uFillTx/>
                <a:latin typeface="Adobe Clean SemiLight" panose="020B0403020404020204" pitchFamily="34" charset="0"/>
                <a:sym typeface="Adobe Clean Light"/>
              </a:rPr>
              <a:t>Adobe Journey Optimizer</a:t>
            </a:r>
          </a:p>
        </p:txBody>
      </p:sp>
      <p:sp>
        <p:nvSpPr>
          <p:cNvPr id="119" name="Creative">
            <a:extLst>
              <a:ext uri="{FF2B5EF4-FFF2-40B4-BE49-F238E27FC236}">
                <a16:creationId xmlns:a16="http://schemas.microsoft.com/office/drawing/2014/main" id="{7F4EA165-AD2A-403E-8CB7-2373748AFC51}"/>
              </a:ext>
            </a:extLst>
          </p:cNvPr>
          <p:cNvSpPr txBox="1"/>
          <p:nvPr/>
        </p:nvSpPr>
        <p:spPr>
          <a:xfrm>
            <a:off x="4438330" y="5665350"/>
            <a:ext cx="1037647" cy="44146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35718" tIns="35718" rIns="35718" bIns="35718" anchor="ctr">
            <a:spAutoFit/>
          </a:bodyPr>
          <a:lstStyle>
            <a:lvl1pPr defTabSz="457200">
              <a:defRPr sz="1200" b="0">
                <a:latin typeface="Adobe Clean Light"/>
                <a:ea typeface="Adobe Clean Light"/>
                <a:cs typeface="Adobe Clean Light"/>
                <a:sym typeface="Adobe Clean Light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b="0" i="0" u="none" strike="noStrike" cap="none" normalizeH="0" baseline="0" noProof="0">
                <a:ln>
                  <a:noFill/>
                </a:ln>
                <a:solidFill>
                  <a:srgbClr val="1A1A1A"/>
                </a:solidFill>
                <a:uLnTx/>
                <a:uFillTx/>
                <a:latin typeface="Adobe Clean SemiLight" panose="020B0403020404020204" pitchFamily="34" charset="0"/>
                <a:sym typeface="Adobe Clean Light"/>
              </a:rPr>
              <a:t>Adobe Marketo Engage</a:t>
            </a:r>
          </a:p>
        </p:txBody>
      </p:sp>
      <p:sp>
        <p:nvSpPr>
          <p:cNvPr id="122" name="Adobe Marketing Cloud">
            <a:extLst>
              <a:ext uri="{FF2B5EF4-FFF2-40B4-BE49-F238E27FC236}">
                <a16:creationId xmlns:a16="http://schemas.microsoft.com/office/drawing/2014/main" id="{C68F189E-D57D-4D0F-85D3-17E04E3EF1D6}"/>
              </a:ext>
            </a:extLst>
          </p:cNvPr>
          <p:cNvSpPr txBox="1"/>
          <p:nvPr/>
        </p:nvSpPr>
        <p:spPr>
          <a:xfrm>
            <a:off x="8032271" y="4261410"/>
            <a:ext cx="1880514" cy="31835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defTabSz="457200">
              <a:defRPr sz="1400" b="0">
                <a:latin typeface="Adobe Clean Light"/>
                <a:ea typeface="Adobe Clean Light"/>
                <a:cs typeface="Adobe Clean Light"/>
                <a:sym typeface="Adobe Clean Light"/>
              </a:defRPr>
            </a:lvl1pPr>
          </a:lstStyle>
          <a:p>
            <a:pPr algn="ctr">
              <a:defRPr/>
            </a:pPr>
            <a:r>
              <a:rPr lang="it-IT" sz="1600">
                <a:solidFill>
                  <a:srgbClr val="1A1A1A"/>
                </a:solidFill>
                <a:latin typeface="Adobe Clean ExtraBold" panose="020B0903020404020204" pitchFamily="34" charset="0"/>
              </a:rPr>
              <a:t>Flusso di lavoro del marketing</a:t>
            </a:r>
          </a:p>
        </p:txBody>
      </p:sp>
      <p:sp>
        <p:nvSpPr>
          <p:cNvPr id="125" name="Magento Commerce">
            <a:extLst>
              <a:ext uri="{FF2B5EF4-FFF2-40B4-BE49-F238E27FC236}">
                <a16:creationId xmlns:a16="http://schemas.microsoft.com/office/drawing/2014/main" id="{A882A6B3-1CB2-4DD2-A8A3-ED1BF155B054}"/>
              </a:ext>
            </a:extLst>
          </p:cNvPr>
          <p:cNvSpPr txBox="1"/>
          <p:nvPr/>
        </p:nvSpPr>
        <p:spPr>
          <a:xfrm>
            <a:off x="8425145" y="5669103"/>
            <a:ext cx="1094755" cy="25680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8" tIns="35718" rIns="0" bIns="35718" anchor="ctr">
            <a:spAutoFit/>
          </a:bodyPr>
          <a:lstStyle>
            <a:lvl1pPr defTabSz="457200">
              <a:spcBef>
                <a:spcPts val="600"/>
              </a:spcBef>
              <a:defRPr sz="1200" b="0">
                <a:latin typeface="Adobe Clean Light"/>
                <a:ea typeface="Adobe Clean Light"/>
                <a:cs typeface="Adobe Clean Light"/>
                <a:sym typeface="Adobe Clean Light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>
                <a:solidFill>
                  <a:srgbClr val="1A1A1A"/>
                </a:solidFill>
                <a:latin typeface="Adobe Clean SemiLight" panose="020B0403020404020204" pitchFamily="34" charset="0"/>
                <a:sym typeface="Adobe Clean Light"/>
              </a:rPr>
              <a:t>Adobe</a:t>
            </a:r>
            <a:r>
              <a:rPr kumimoji="0" lang="it-IT" sz="1200" b="0" i="0" u="none" strike="noStrike" cap="none" normalizeH="0" baseline="0" noProof="0">
                <a:ln>
                  <a:noFill/>
                </a:ln>
                <a:solidFill>
                  <a:srgbClr val="1A1A1A"/>
                </a:solidFill>
                <a:uLnTx/>
                <a:uFillTx/>
                <a:latin typeface="Adobe Clean SemiLight" panose="020B0403020404020204" pitchFamily="34" charset="0"/>
                <a:sym typeface="Adobe Clean Light"/>
              </a:rPr>
              <a:t> Workfront</a:t>
            </a:r>
          </a:p>
        </p:txBody>
      </p:sp>
      <p:sp>
        <p:nvSpPr>
          <p:cNvPr id="132" name="Adobe Campaign">
            <a:extLst>
              <a:ext uri="{FF2B5EF4-FFF2-40B4-BE49-F238E27FC236}">
                <a16:creationId xmlns:a16="http://schemas.microsoft.com/office/drawing/2014/main" id="{0D06FFD8-0B00-4E4E-83B3-7E1629FA52BB}"/>
              </a:ext>
            </a:extLst>
          </p:cNvPr>
          <p:cNvSpPr txBox="1"/>
          <p:nvPr/>
        </p:nvSpPr>
        <p:spPr>
          <a:xfrm>
            <a:off x="6582194" y="2764843"/>
            <a:ext cx="592373" cy="44146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8" tIns="35718" rIns="0" bIns="35718" anchor="ctr">
            <a:spAutoFit/>
          </a:bodyPr>
          <a:lstStyle>
            <a:lvl1pPr defTabSz="457200">
              <a:defRPr sz="1200" b="0">
                <a:latin typeface="Adobe Clean Light"/>
                <a:ea typeface="Adobe Clean Light"/>
                <a:cs typeface="Adobe Clean Light"/>
                <a:sym typeface="Adobe Clean Light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none" strike="noStrike" cap="none" normalizeH="0" baseline="0" noProof="0">
                <a:ln>
                  <a:noFill/>
                </a:ln>
                <a:solidFill>
                  <a:srgbClr val="1A1A1A"/>
                </a:solidFill>
                <a:uLnTx/>
                <a:uFillTx/>
                <a:latin typeface="Adobe Clean SemiLight" panose="020B0403020404020204" pitchFamily="34" charset="0"/>
                <a:sym typeface="Adobe Clean Light"/>
              </a:rPr>
              <a:t>Adobe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none" strike="noStrike" cap="none" normalizeH="0" baseline="0" noProof="0">
                <a:ln>
                  <a:noFill/>
                </a:ln>
                <a:solidFill>
                  <a:srgbClr val="1A1A1A"/>
                </a:solidFill>
                <a:uLnTx/>
                <a:uFillTx/>
                <a:latin typeface="Adobe Clean SemiLight" panose="020B0403020404020204" pitchFamily="34" charset="0"/>
                <a:sym typeface="Adobe Clean Light"/>
              </a:rPr>
              <a:t>Analytics</a:t>
            </a:r>
          </a:p>
        </p:txBody>
      </p:sp>
      <p:sp>
        <p:nvSpPr>
          <p:cNvPr id="133" name="Marketo Engage">
            <a:extLst>
              <a:ext uri="{FF2B5EF4-FFF2-40B4-BE49-F238E27FC236}">
                <a16:creationId xmlns:a16="http://schemas.microsoft.com/office/drawing/2014/main" id="{E88E6972-CEB6-45D3-8C8F-0318FDD612BC}"/>
              </a:ext>
            </a:extLst>
          </p:cNvPr>
          <p:cNvSpPr txBox="1"/>
          <p:nvPr/>
        </p:nvSpPr>
        <p:spPr>
          <a:xfrm>
            <a:off x="7699849" y="2792404"/>
            <a:ext cx="1138564" cy="44146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35718" tIns="35718" rIns="0" bIns="35718" anchor="ctr">
            <a:spAutoFit/>
          </a:bodyPr>
          <a:lstStyle>
            <a:lvl1pPr defTabSz="457200">
              <a:defRPr sz="1200" b="0">
                <a:latin typeface="Adobe Clean Light"/>
                <a:ea typeface="Adobe Clean Light"/>
                <a:cs typeface="Adobe Clean Light"/>
                <a:sym typeface="Adobe Clean Light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none" strike="noStrike" cap="none" normalizeH="0" baseline="0" noProof="0">
                <a:ln>
                  <a:noFill/>
                </a:ln>
                <a:solidFill>
                  <a:srgbClr val="1A1A1A"/>
                </a:solidFill>
                <a:uLnTx/>
                <a:uFillTx/>
                <a:latin typeface="Adobe Clean SemiLight" panose="020B0403020404020204" pitchFamily="34" charset="0"/>
                <a:sym typeface="Adobe Clean Light"/>
              </a:rPr>
              <a:t>Adobe Customer Journey Analytics</a:t>
            </a:r>
          </a:p>
        </p:txBody>
      </p:sp>
      <p:sp>
        <p:nvSpPr>
          <p:cNvPr id="134" name="Adobe Experience Manager">
            <a:extLst>
              <a:ext uri="{FF2B5EF4-FFF2-40B4-BE49-F238E27FC236}">
                <a16:creationId xmlns:a16="http://schemas.microsoft.com/office/drawing/2014/main" id="{4438DBAA-14B3-4A1C-A258-41EE198635C8}"/>
              </a:ext>
            </a:extLst>
          </p:cNvPr>
          <p:cNvSpPr txBox="1"/>
          <p:nvPr/>
        </p:nvSpPr>
        <p:spPr>
          <a:xfrm>
            <a:off x="9098610" y="2776444"/>
            <a:ext cx="1126181" cy="44146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35718" tIns="35718" rIns="0" bIns="35718" anchor="t" anchorCtr="0">
            <a:spAutoFit/>
          </a:bodyPr>
          <a:lstStyle>
            <a:lvl1pPr defTabSz="457200">
              <a:defRPr sz="1200" b="0">
                <a:latin typeface="Adobe Clean Light"/>
                <a:ea typeface="Adobe Clean Light"/>
                <a:cs typeface="Adobe Clean Light"/>
                <a:sym typeface="Adobe Clean Light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none" strike="noStrike" cap="none" normalizeH="0" baseline="0" noProof="0">
                <a:ln>
                  <a:noFill/>
                </a:ln>
                <a:solidFill>
                  <a:srgbClr val="1A1A1A"/>
                </a:solidFill>
                <a:uLnTx/>
                <a:uFillTx/>
                <a:latin typeface="Adobe Clean SemiLight" panose="020B0403020404020204" pitchFamily="34" charset="0"/>
                <a:sym typeface="Adobe Clean Light"/>
              </a:rPr>
              <a:t>Adobe Real-Time CDP</a:t>
            </a:r>
          </a:p>
        </p:txBody>
      </p:sp>
      <p:sp>
        <p:nvSpPr>
          <p:cNvPr id="135" name="Adobe Target">
            <a:extLst>
              <a:ext uri="{FF2B5EF4-FFF2-40B4-BE49-F238E27FC236}">
                <a16:creationId xmlns:a16="http://schemas.microsoft.com/office/drawing/2014/main" id="{A52D6BC9-2114-4820-BFDE-38592B159314}"/>
              </a:ext>
            </a:extLst>
          </p:cNvPr>
          <p:cNvSpPr txBox="1"/>
          <p:nvPr/>
        </p:nvSpPr>
        <p:spPr>
          <a:xfrm>
            <a:off x="10503855" y="2764843"/>
            <a:ext cx="1065233" cy="44146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35718" tIns="35718" rIns="0" bIns="35718" anchor="t" anchorCtr="0">
            <a:spAutoFit/>
          </a:bodyPr>
          <a:lstStyle>
            <a:lvl1pPr defTabSz="457200">
              <a:defRPr sz="1200" b="0">
                <a:latin typeface="Adobe Clean Light"/>
                <a:ea typeface="Adobe Clean Light"/>
                <a:cs typeface="Adobe Clean Light"/>
                <a:sym typeface="Adobe Clean Light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none" strike="noStrike" cap="none" normalizeH="0" baseline="0" noProof="0">
                <a:ln>
                  <a:noFill/>
                </a:ln>
                <a:solidFill>
                  <a:srgbClr val="1A1A1A"/>
                </a:solidFill>
                <a:uLnTx/>
                <a:uFillTx/>
                <a:latin typeface="Adobe Clean SemiLight" panose="020B0403020404020204" pitchFamily="34" charset="0"/>
                <a:sym typeface="Adobe Clean Light"/>
              </a:rPr>
              <a:t>Adobe Audience manager</a:t>
            </a:r>
          </a:p>
        </p:txBody>
      </p: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1423C1FF-90C8-4C24-8915-DCD65ED7684F}"/>
              </a:ext>
            </a:extLst>
          </p:cNvPr>
          <p:cNvCxnSpPr>
            <a:cxnSpLocks/>
          </p:cNvCxnSpPr>
          <p:nvPr/>
        </p:nvCxnSpPr>
        <p:spPr>
          <a:xfrm>
            <a:off x="2747550" y="1785090"/>
            <a:ext cx="736791" cy="0"/>
          </a:xfrm>
          <a:prstGeom prst="line">
            <a:avLst/>
          </a:prstGeom>
          <a:ln w="38100">
            <a:solidFill>
              <a:srgbClr val="F8271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74A472FB-775F-40BA-A78D-F1FC08CA1E10}"/>
              </a:ext>
            </a:extLst>
          </p:cNvPr>
          <p:cNvCxnSpPr>
            <a:cxnSpLocks/>
          </p:cNvCxnSpPr>
          <p:nvPr/>
        </p:nvCxnSpPr>
        <p:spPr>
          <a:xfrm>
            <a:off x="2747550" y="4615376"/>
            <a:ext cx="736791" cy="0"/>
          </a:xfrm>
          <a:prstGeom prst="line">
            <a:avLst/>
          </a:prstGeom>
          <a:ln w="38100">
            <a:solidFill>
              <a:srgbClr val="8EA4A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6EF99099-61C0-4F7B-ACD4-C15E3F49AA1C}"/>
              </a:ext>
            </a:extLst>
          </p:cNvPr>
          <p:cNvCxnSpPr>
            <a:cxnSpLocks/>
          </p:cNvCxnSpPr>
          <p:nvPr/>
        </p:nvCxnSpPr>
        <p:spPr>
          <a:xfrm>
            <a:off x="8604128" y="1785090"/>
            <a:ext cx="736791" cy="0"/>
          </a:xfrm>
          <a:prstGeom prst="line">
            <a:avLst/>
          </a:prstGeom>
          <a:ln w="38100">
            <a:solidFill>
              <a:srgbClr val="B9B9B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552198C7-BF75-4A37-976B-768A16DB6117}"/>
              </a:ext>
            </a:extLst>
          </p:cNvPr>
          <p:cNvCxnSpPr>
            <a:cxnSpLocks/>
          </p:cNvCxnSpPr>
          <p:nvPr/>
        </p:nvCxnSpPr>
        <p:spPr>
          <a:xfrm>
            <a:off x="8604128" y="4615376"/>
            <a:ext cx="736791" cy="0"/>
          </a:xfrm>
          <a:prstGeom prst="line">
            <a:avLst/>
          </a:prstGeom>
          <a:ln w="38100">
            <a:solidFill>
              <a:srgbClr val="1A1A1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22671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99987C-19A5-4EB0-B326-2122DC786874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794787" y="2796819"/>
            <a:ext cx="7512150" cy="1394267"/>
          </a:xfrm>
        </p:spPr>
        <p:txBody>
          <a:bodyPr/>
          <a:lstStyle/>
          <a:p>
            <a:r>
              <a:rPr lang="it-IT" dirty="0"/>
              <a:t>Premier Support</a:t>
            </a:r>
          </a:p>
          <a:p>
            <a:pPr>
              <a:lnSpc>
                <a:spcPct val="100000"/>
              </a:lnSpc>
            </a:pPr>
            <a:r>
              <a:rPr lang="it-IT" sz="2000" b="0" dirty="0"/>
              <a:t>Opzioni: </a:t>
            </a:r>
            <a:r>
              <a:rPr lang="it-IT" sz="2000" b="0" u="sng" dirty="0"/>
              <a:t>Supporto Business | Supporto Enterprise | Supporto Elite</a:t>
            </a:r>
          </a:p>
        </p:txBody>
      </p:sp>
    </p:spTree>
    <p:extLst>
      <p:ext uri="{BB962C8B-B14F-4D97-AF65-F5344CB8AC3E}">
        <p14:creationId xmlns:p14="http://schemas.microsoft.com/office/powerpoint/2010/main" val="3479469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1C2AED5A-9894-42DD-A4BF-EEE547050DAD}"/>
              </a:ext>
            </a:extLst>
          </p:cNvPr>
          <p:cNvSpPr txBox="1"/>
          <p:nvPr/>
        </p:nvSpPr>
        <p:spPr>
          <a:xfrm>
            <a:off x="9405257" y="6584043"/>
            <a:ext cx="2788557" cy="276999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it-IT" sz="1200" i="1">
                <a:solidFill>
                  <a:srgbClr val="5F5F5F"/>
                </a:solidFill>
                <a:cs typeface="Arial"/>
                <a:hlinkClick r:id="rId2"/>
              </a:rPr>
              <a:t>https://adobe.ly/businesssupport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8798F8-E52B-4E66-BFC8-4D549CFB4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Supporto Business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8E7DA402-EC59-4A59-8CF2-DF19E94EA2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2547935"/>
              </p:ext>
            </p:extLst>
          </p:nvPr>
        </p:nvGraphicFramePr>
        <p:xfrm>
          <a:off x="387096" y="930652"/>
          <a:ext cx="3942568" cy="5504981"/>
        </p:xfrm>
        <a:graphic>
          <a:graphicData uri="http://schemas.openxmlformats.org/drawingml/2006/table">
            <a:tbl>
              <a:tblPr firstRow="1" bandRow="1"/>
              <a:tblGrid>
                <a:gridCol w="1206081">
                  <a:extLst>
                    <a:ext uri="{9D8B030D-6E8A-4147-A177-3AD203B41FA5}">
                      <a16:colId xmlns:a16="http://schemas.microsoft.com/office/drawing/2014/main" val="875969478"/>
                    </a:ext>
                  </a:extLst>
                </a:gridCol>
                <a:gridCol w="2045608">
                  <a:extLst>
                    <a:ext uri="{9D8B030D-6E8A-4147-A177-3AD203B41FA5}">
                      <a16:colId xmlns:a16="http://schemas.microsoft.com/office/drawing/2014/main" val="4177223563"/>
                    </a:ext>
                  </a:extLst>
                </a:gridCol>
                <a:gridCol w="690879">
                  <a:extLst>
                    <a:ext uri="{9D8B030D-6E8A-4147-A177-3AD203B41FA5}">
                      <a16:colId xmlns:a16="http://schemas.microsoft.com/office/drawing/2014/main" val="1629768658"/>
                    </a:ext>
                  </a:extLst>
                </a:gridCol>
              </a:tblGrid>
              <a:tr h="403726">
                <a:tc gridSpan="3">
                  <a:txBody>
                    <a:bodyPr/>
                    <a:lstStyle>
                      <a:lvl1pPr marL="0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544145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1088291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632436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2176581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720726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3264872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809017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4353162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it-IT" sz="1600">
                          <a:solidFill>
                            <a:schemeClr val="bg1"/>
                          </a:solidFill>
                          <a:latin typeface="+mj-lt"/>
                        </a:rPr>
                        <a:t>Team di consegna e caratteristiche</a:t>
                      </a:r>
                    </a:p>
                  </a:txBody>
                  <a:tcPr marL="17497" marR="17497" marT="13226" marB="13226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C2C2C"/>
                    </a:solidFill>
                  </a:tcPr>
                </a:tc>
                <a:tc hMerge="1">
                  <a:txBody>
                    <a:bodyPr/>
                    <a:lstStyle>
                      <a:lvl1pPr marL="0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544145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1088291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632436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2176581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720726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3264872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809017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4353162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US" sz="1600" b="1" i="0">
                        <a:latin typeface="Adobe Clean Light" panose="020B0303020404020204" pitchFamily="34" charset="0"/>
                      </a:endParaRPr>
                    </a:p>
                  </a:txBody>
                  <a:tcPr marR="17497" marT="13226" marB="1322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>
                      <a:lvl1pPr marL="0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544145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1088291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632436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2176581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720726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3264872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809017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4353162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rtl="0"/>
                      <a:endParaRPr lang="en-US" sz="1300" b="1" i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dobe Clean Light" panose="020B0303020404020204" pitchFamily="34" charset="0"/>
                      </a:endParaRPr>
                    </a:p>
                  </a:txBody>
                  <a:tcPr marL="17497" marR="17497" marT="49597" marB="49597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6453165"/>
                  </a:ext>
                </a:extLst>
              </a:tr>
              <a:tr h="1386210">
                <a:tc>
                  <a:txBody>
                    <a:bodyPr/>
                    <a:lstStyle>
                      <a:lvl1pPr marL="0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544145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1088291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632436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2176581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720726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3264872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809017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4353162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b="0" i="0">
                          <a:solidFill>
                            <a:schemeClr val="bg1"/>
                          </a:solidFill>
                          <a:latin typeface="+mj-lt"/>
                          <a:ea typeface="+mn-ea"/>
                          <a:cs typeface="+mn-cs"/>
                        </a:rPr>
                        <a:t>Esperto assegnato</a:t>
                      </a:r>
                    </a:p>
                  </a:txBody>
                  <a:tcPr marL="41992" marR="41992" marT="16797" marB="16797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A6AE"/>
                    </a:solidFill>
                  </a:tcPr>
                </a:tc>
                <a:tc>
                  <a:txBody>
                    <a:bodyPr/>
                    <a:lstStyle>
                      <a:lvl1pPr marL="0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544145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1088291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632436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2176581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720726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3264872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809017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4353162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88900" marR="0" lvl="0" indent="0" algn="l" defTabSz="108829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b="0" i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Account Support Lead</a:t>
                      </a:r>
                    </a:p>
                  </a:txBody>
                  <a:tcPr marL="17497" marR="17497" marT="13226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>
                      <a:lvl1pPr marL="0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544145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1088291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632436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2176581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720726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3264872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809017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4353162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ctr" defTabSz="108829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it-IT" sz="1400" b="0" i="0" u="none" strike="noStrike" cap="none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✓</a:t>
                      </a:r>
                    </a:p>
                  </a:txBody>
                  <a:tcPr marL="17497" marR="17497" marT="13226" marB="13226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1264719"/>
                  </a:ext>
                </a:extLst>
              </a:tr>
              <a:tr h="743009">
                <a:tc rowSpan="5">
                  <a:txBody>
                    <a:bodyPr/>
                    <a:lstStyle>
                      <a:lvl1pPr marL="0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544145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1088291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632436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2176581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720726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3264872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809017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4353162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b="0" i="0">
                          <a:solidFill>
                            <a:schemeClr val="bg1"/>
                          </a:solidFill>
                          <a:latin typeface="+mj-lt"/>
                          <a:ea typeface="+mn-ea"/>
                          <a:cs typeface="+mn-cs"/>
                        </a:rPr>
                        <a:t>Servizi di assistenza</a:t>
                      </a:r>
                    </a:p>
                  </a:txBody>
                  <a:tcPr marL="0" marR="0" marT="16797" marB="16797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>
                      <a:lvl1pPr marL="0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544145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1088291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632436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2176581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720726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3264872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809017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4353162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88900" marR="0" lvl="0" indent="0" algn="l" defTabSz="108829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b="0" i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Supporto Online</a:t>
                      </a:r>
                    </a:p>
                  </a:txBody>
                  <a:tcPr marL="17497" marR="17497" marT="13226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544145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1088291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632436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2176581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720726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3264872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809017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4353162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ctr" defTabSz="108829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it-IT" sz="12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Orario operativo</a:t>
                      </a:r>
                    </a:p>
                  </a:txBody>
                  <a:tcPr marL="17497" marR="17497" marT="13226" marB="13226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>
                        <a:alpha val="1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0111599"/>
                  </a:ext>
                </a:extLst>
              </a:tr>
              <a:tr h="74300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544145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1088291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632436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2176581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720726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3264872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809017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4353162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88900" marR="0" lvl="0" indent="0" algn="l" defTabSz="108829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Supporto per problemi P1 24x7 </a:t>
                      </a:r>
                    </a:p>
                  </a:txBody>
                  <a:tcPr marL="17497" marR="17497" marT="13226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>
                      <a:lvl1pPr marL="0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544145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1088291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632436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2176581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720726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3264872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809017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4353162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ctr" defTabSz="108829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it-IT" sz="1400" b="0" i="0" u="none" strike="noStrike" cap="none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✓</a:t>
                      </a:r>
                    </a:p>
                  </a:txBody>
                  <a:tcPr marL="17497" marR="17497" marT="13226" marB="13226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7982916"/>
                  </a:ext>
                </a:extLst>
              </a:tr>
              <a:tr h="743009">
                <a:tc vMerge="1">
                  <a:txBody>
                    <a:bodyPr/>
                    <a:lstStyle/>
                    <a:p>
                      <a:pPr marL="182880" algn="l" rtl="0"/>
                      <a:endParaRPr lang="en-US" sz="1200" b="0" i="0">
                        <a:solidFill>
                          <a:schemeClr val="tx1"/>
                        </a:solidFill>
                        <a:latin typeface="Adobe Clean Light" panose="020B0303020404020204" pitchFamily="34" charset="0"/>
                      </a:endParaRPr>
                    </a:p>
                  </a:txBody>
                  <a:tcPr marL="0" marR="0" marT="18288" marB="18288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>
                      <a:lvl1pPr marL="0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544145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1088291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632436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2176581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720726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3264872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809017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4353162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88900" marR="0" lvl="0" indent="0" algn="l" defTabSz="108829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b="0" i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Contatti di supporto designati</a:t>
                      </a:r>
                    </a:p>
                  </a:txBody>
                  <a:tcPr marL="17497" marR="17497" marT="13226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544145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1088291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632436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2176581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720726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3264872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809017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4353162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ctr" defTabSz="108829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it-IT" sz="1400" b="0" i="0" u="none" strike="noStrike" cap="none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17497" marR="17497" marT="13226" marB="13226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>
                        <a:alpha val="1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9488053"/>
                  </a:ext>
                </a:extLst>
              </a:tr>
              <a:tr h="743009">
                <a:tc vMerge="1">
                  <a:txBody>
                    <a:bodyPr/>
                    <a:lstStyle/>
                    <a:p>
                      <a:pPr marL="182880" algn="l" rtl="0"/>
                      <a:endParaRPr lang="en-US" sz="1200" b="0" i="0">
                        <a:solidFill>
                          <a:schemeClr val="tx1"/>
                        </a:solidFill>
                        <a:latin typeface="Adobe Clean Light" panose="020B0303020404020204" pitchFamily="34" charset="0"/>
                      </a:endParaRPr>
                    </a:p>
                  </a:txBody>
                  <a:tcPr marL="0" marR="0" marT="18288" marB="18288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>
                      <a:lvl1pPr marL="0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544145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1088291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632436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2176581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720726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3264872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809017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4353162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88900" marR="0" lvl="0" indent="0" algn="l" defTabSz="108829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b="0" i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Supporto telefonico in diretta</a:t>
                      </a:r>
                    </a:p>
                  </a:txBody>
                  <a:tcPr marL="17497" marR="17497" marT="13226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>
                      <a:lvl1pPr marL="0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544145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1088291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632436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2176581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720726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3264872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809017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4353162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ctr" defTabSz="108829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it-IT" sz="1400" b="0" i="0" u="none" strike="noStrike" cap="none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✓</a:t>
                      </a:r>
                    </a:p>
                  </a:txBody>
                  <a:tcPr marL="17497" marR="17497" marT="13226" marB="13226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961505"/>
                  </a:ext>
                </a:extLst>
              </a:tr>
              <a:tr h="743009">
                <a:tc vMerge="1">
                  <a:txBody>
                    <a:bodyPr/>
                    <a:lstStyle/>
                    <a:p>
                      <a:pPr marL="18288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i="0">
                        <a:solidFill>
                          <a:schemeClr val="tx1"/>
                        </a:solidFill>
                        <a:latin typeface="Adobe Clean Light" panose="020B0303020404020204" pitchFamily="34" charset="0"/>
                      </a:endParaRPr>
                    </a:p>
                  </a:txBody>
                  <a:tcPr marL="0" marR="0" marT="18288" marB="18288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>
                      <a:lvl1pPr marL="0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544145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1088291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632436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2176581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720726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3264872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809017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4353162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88900" marR="0" lvl="0" indent="0" algn="l" defTabSz="108829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b="0" i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Gestione delle escalation</a:t>
                      </a:r>
                    </a:p>
                  </a:txBody>
                  <a:tcPr marL="17497" marR="17497" marT="13226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544145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1088291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632436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2176581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720726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3264872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809017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4353162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ctr" defTabSz="108829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it-IT" sz="14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✓</a:t>
                      </a:r>
                    </a:p>
                  </a:txBody>
                  <a:tcPr marL="17497" marR="17497" marT="13226" marB="13226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>
                        <a:alpha val="1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887327"/>
                  </a:ext>
                </a:extLst>
              </a:tr>
            </a:tbl>
          </a:graphicData>
        </a:graphic>
      </p:graphicFrame>
      <p:grpSp>
        <p:nvGrpSpPr>
          <p:cNvPr id="4" name="Group 3">
            <a:extLst>
              <a:ext uri="{FF2B5EF4-FFF2-40B4-BE49-F238E27FC236}">
                <a16:creationId xmlns:a16="http://schemas.microsoft.com/office/drawing/2014/main" id="{0B19A9B0-941C-4023-9419-4D078FD131DB}"/>
              </a:ext>
            </a:extLst>
          </p:cNvPr>
          <p:cNvGrpSpPr/>
          <p:nvPr/>
        </p:nvGrpSpPr>
        <p:grpSpPr>
          <a:xfrm>
            <a:off x="4511039" y="930652"/>
            <a:ext cx="7370066" cy="360000"/>
            <a:chOff x="4000500" y="1895754"/>
            <a:chExt cx="1000125" cy="2664807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7AB90B09-012A-433C-9A96-72E4C01EC18D}"/>
                </a:ext>
              </a:extLst>
            </p:cNvPr>
            <p:cNvSpPr/>
            <p:nvPr/>
          </p:nvSpPr>
          <p:spPr>
            <a:xfrm>
              <a:off x="4000500" y="1895754"/>
              <a:ext cx="1000125" cy="2664807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 w="25400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dobe Clean ExtraBold"/>
                <a:ea typeface="+mn-ea"/>
                <a:cs typeface="+mn-cs"/>
              </a:endParaRP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7CC50386-681D-441A-9746-218B04D9630E}"/>
                </a:ext>
              </a:extLst>
            </p:cNvPr>
            <p:cNvSpPr/>
            <p:nvPr/>
          </p:nvSpPr>
          <p:spPr>
            <a:xfrm>
              <a:off x="4000500" y="1895754"/>
              <a:ext cx="1000125" cy="2664807"/>
            </a:xfrm>
            <a:prstGeom prst="roundRect">
              <a:avLst>
                <a:gd name="adj" fmla="val 50000"/>
              </a:avLst>
            </a:prstGeom>
            <a:solidFill>
              <a:srgbClr val="F4F6F8">
                <a:alpha val="10000"/>
              </a:srgbClr>
            </a:solidFill>
            <a:ln w="25400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b="0" i="0" u="none" strike="noStrike" cap="none" normalizeH="0" baseline="0" noProof="0">
                  <a:ln>
                    <a:noFill/>
                  </a:ln>
                  <a:solidFill>
                    <a:srgbClr val="FFFFFF"/>
                  </a:solidFill>
                  <a:uLnTx/>
                  <a:uFillTx/>
                  <a:latin typeface="Adobe Clean ExtraBold"/>
                  <a:ea typeface="+mn-ea"/>
                  <a:cs typeface="+mn-cs"/>
                </a:rPr>
                <a:t>Livelli e caratteristiche</a:t>
              </a: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23374CC1-C2E0-4BEB-8120-2B9CBBA016FB}"/>
              </a:ext>
            </a:extLst>
          </p:cNvPr>
          <p:cNvSpPr/>
          <p:nvPr/>
        </p:nvSpPr>
        <p:spPr>
          <a:xfrm>
            <a:off x="4511038" y="1384662"/>
            <a:ext cx="7370066" cy="1327341"/>
          </a:xfrm>
          <a:prstGeom prst="rect">
            <a:avLst/>
          </a:prstGeom>
          <a:solidFill>
            <a:srgbClr val="F5F5F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Adobe Clean SemiLight" panose="020B0403020404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C5CE28-0E4A-4D14-BC20-1B0410C298EB}"/>
              </a:ext>
            </a:extLst>
          </p:cNvPr>
          <p:cNvSpPr txBox="1"/>
          <p:nvPr/>
        </p:nvSpPr>
        <p:spPr>
          <a:xfrm>
            <a:off x="4605743" y="1888828"/>
            <a:ext cx="7180653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400" dirty="0"/>
              <a:t>Accesso a risorse online per la documentazione, acquisizione delle best practice con l’aiuto di altri esperti e clienti e disponibilità della serie di webinar Office Hours. Sono disponibili diversi canali per l’inoltro di domande e richieste di assistenza e per ricevere consigli per la risoluzione dei problemi.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478C2D5-12AC-49F7-B5ED-5C498992BFA0}"/>
              </a:ext>
            </a:extLst>
          </p:cNvPr>
          <p:cNvGrpSpPr/>
          <p:nvPr/>
        </p:nvGrpSpPr>
        <p:grpSpPr>
          <a:xfrm>
            <a:off x="4605744" y="1498727"/>
            <a:ext cx="7180654" cy="360000"/>
            <a:chOff x="4000500" y="1895754"/>
            <a:chExt cx="1000125" cy="2664807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3F051529-6599-4250-813E-5C2A2AF635E7}"/>
                </a:ext>
              </a:extLst>
            </p:cNvPr>
            <p:cNvSpPr/>
            <p:nvPr/>
          </p:nvSpPr>
          <p:spPr>
            <a:xfrm>
              <a:off x="4000500" y="1895754"/>
              <a:ext cx="1000125" cy="2664807"/>
            </a:xfrm>
            <a:prstGeom prst="roundRect">
              <a:avLst>
                <a:gd name="adj" fmla="val 50000"/>
              </a:avLst>
            </a:prstGeom>
            <a:solidFill>
              <a:srgbClr val="97AEB7"/>
            </a:solidFill>
            <a:ln w="25400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dobe Clean ExtraBold"/>
                <a:ea typeface="+mn-ea"/>
                <a:cs typeface="+mn-cs"/>
              </a:endParaRP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763EF3CE-3F8D-4EFC-97D0-C2FD163B2B9D}"/>
                </a:ext>
              </a:extLst>
            </p:cNvPr>
            <p:cNvSpPr/>
            <p:nvPr/>
          </p:nvSpPr>
          <p:spPr>
            <a:xfrm>
              <a:off x="4000500" y="1895754"/>
              <a:ext cx="1000125" cy="2664807"/>
            </a:xfrm>
            <a:prstGeom prst="roundRect">
              <a:avLst>
                <a:gd name="adj" fmla="val 50000"/>
              </a:avLst>
            </a:prstGeom>
            <a:solidFill>
              <a:srgbClr val="F4F6F8">
                <a:alpha val="10000"/>
              </a:srgbClr>
            </a:solidFill>
            <a:ln w="25400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txBody>
            <a:bodyPr rtlCol="0" anchor="ctr"/>
            <a:lstStyle/>
            <a:p>
              <a:pPr algn="ctr"/>
              <a:r>
                <a:rPr lang="it-IT" sz="1600">
                  <a:solidFill>
                    <a:srgbClr val="FFFFFF"/>
                  </a:solidFill>
                  <a:latin typeface="Adobe Clean ExtraBold"/>
                </a:rPr>
                <a:t>Supporto Online</a:t>
              </a:r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4C01E352-9816-42DC-820C-94ED172D51FC}"/>
              </a:ext>
            </a:extLst>
          </p:cNvPr>
          <p:cNvSpPr>
            <a:spLocks/>
          </p:cNvSpPr>
          <p:nvPr/>
        </p:nvSpPr>
        <p:spPr>
          <a:xfrm>
            <a:off x="5324799" y="3000253"/>
            <a:ext cx="2622520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it-IT" sz="11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Forum online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D6D77AB-6D4C-4A17-ADF0-D35AD62AE717}"/>
              </a:ext>
            </a:extLst>
          </p:cNvPr>
          <p:cNvSpPr txBox="1">
            <a:spLocks/>
          </p:cNvSpPr>
          <p:nvPr/>
        </p:nvSpPr>
        <p:spPr>
          <a:xfrm>
            <a:off x="6902977" y="2927865"/>
            <a:ext cx="137462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lvl="0" indent="-171450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90000"/>
              <a:buFont typeface="Arial" panose="020B0604020202020204" pitchFamily="34" charset="0"/>
              <a:buChar char="•"/>
              <a:defRPr/>
            </a:pPr>
            <a:r>
              <a:rPr lang="it-IT" sz="1200">
                <a:solidFill>
                  <a:srgbClr val="000000"/>
                </a:solidFill>
              </a:rPr>
              <a:t>Accesso 24x7 alle communities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46B05E7-8B69-4FD8-BE58-91982D20D72F}"/>
              </a:ext>
            </a:extLst>
          </p:cNvPr>
          <p:cNvCxnSpPr>
            <a:cxnSpLocks/>
          </p:cNvCxnSpPr>
          <p:nvPr/>
        </p:nvCxnSpPr>
        <p:spPr>
          <a:xfrm>
            <a:off x="4784431" y="3609190"/>
            <a:ext cx="688432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B4EC99B-9298-4147-ACBA-F212D415E536}"/>
              </a:ext>
            </a:extLst>
          </p:cNvPr>
          <p:cNvCxnSpPr>
            <a:cxnSpLocks/>
          </p:cNvCxnSpPr>
          <p:nvPr/>
        </p:nvCxnSpPr>
        <p:spPr>
          <a:xfrm>
            <a:off x="6680372" y="2958808"/>
            <a:ext cx="0" cy="3385167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A9A748DD-8E1B-4FA0-A099-E97B9FF103C0}"/>
              </a:ext>
            </a:extLst>
          </p:cNvPr>
          <p:cNvSpPr/>
          <p:nvPr/>
        </p:nvSpPr>
        <p:spPr>
          <a:xfrm>
            <a:off x="4752314" y="2880274"/>
            <a:ext cx="491535" cy="491535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>
            <a:outerShdw blurRad="203200" dist="50800" dir="2700000" algn="tl" rotWithShape="0">
              <a:prstClr val="black">
                <a:alpha val="36000"/>
              </a:prstClr>
            </a:outerShdw>
          </a:effectLst>
          <a:scene3d>
            <a:camera prst="orthographicFront"/>
            <a:lightRig rig="soft" dir="t">
              <a:rot lat="0" lon="0" rev="18600000"/>
            </a:lightRig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srgbClr val="FFFFFF"/>
              </a:solidFill>
              <a:latin typeface="Adobe Clean SemiLight" panose="020B0403020404020204" pitchFamily="34" charset="0"/>
            </a:endParaRP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904D75F4-79DA-4DF0-81A3-F064E1225B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83852" y="3009134"/>
            <a:ext cx="228459" cy="228459"/>
          </a:xfrm>
          <a:prstGeom prst="rect">
            <a:avLst/>
          </a:prstGeom>
        </p:spPr>
      </p:pic>
      <p:sp>
        <p:nvSpPr>
          <p:cNvPr id="21" name="Oval 20">
            <a:extLst>
              <a:ext uri="{FF2B5EF4-FFF2-40B4-BE49-F238E27FC236}">
                <a16:creationId xmlns:a16="http://schemas.microsoft.com/office/drawing/2014/main" id="{DF49296D-361A-4085-9354-012805048698}"/>
              </a:ext>
            </a:extLst>
          </p:cNvPr>
          <p:cNvSpPr/>
          <p:nvPr/>
        </p:nvSpPr>
        <p:spPr>
          <a:xfrm>
            <a:off x="4752314" y="3771394"/>
            <a:ext cx="491535" cy="491535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>
            <a:outerShdw blurRad="203200" dist="50800" dir="2700000" algn="tl" rotWithShape="0">
              <a:prstClr val="black">
                <a:alpha val="36000"/>
              </a:prstClr>
            </a:outerShdw>
          </a:effectLst>
          <a:scene3d>
            <a:camera prst="orthographicFront"/>
            <a:lightRig rig="soft" dir="t">
              <a:rot lat="0" lon="0" rev="18600000"/>
            </a:lightRig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srgbClr val="FFFFFF"/>
              </a:solidFill>
              <a:latin typeface="Adobe Clean SemiLight" panose="020B0403020404020204" pitchFamily="34" charset="0"/>
            </a:endParaRP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3B9F85D2-67BC-413E-B758-CF752F6A20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884443" y="3909011"/>
            <a:ext cx="227277" cy="219702"/>
          </a:xfrm>
          <a:prstGeom prst="rect">
            <a:avLst/>
          </a:prstGeom>
        </p:spPr>
      </p:pic>
      <p:sp>
        <p:nvSpPr>
          <p:cNvPr id="24" name="Oval 23">
            <a:extLst>
              <a:ext uri="{FF2B5EF4-FFF2-40B4-BE49-F238E27FC236}">
                <a16:creationId xmlns:a16="http://schemas.microsoft.com/office/drawing/2014/main" id="{A32CD65B-9A1A-4D8E-A017-AC0E7F8674DC}"/>
              </a:ext>
            </a:extLst>
          </p:cNvPr>
          <p:cNvSpPr/>
          <p:nvPr/>
        </p:nvSpPr>
        <p:spPr>
          <a:xfrm>
            <a:off x="4752314" y="5679256"/>
            <a:ext cx="491535" cy="491535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>
            <a:outerShdw blurRad="203200" dist="50800" dir="2700000" algn="tl" rotWithShape="0">
              <a:prstClr val="black">
                <a:alpha val="36000"/>
              </a:prstClr>
            </a:outerShdw>
          </a:effectLst>
          <a:scene3d>
            <a:camera prst="orthographicFront"/>
            <a:lightRig rig="soft" dir="t">
              <a:rot lat="0" lon="0" rev="18600000"/>
            </a:lightRig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srgbClr val="FFFFFF"/>
              </a:solidFill>
              <a:latin typeface="Adobe Clean SemiLight" panose="020B0403020404020204" pitchFamily="34" charset="0"/>
            </a:endParaRPr>
          </a:p>
        </p:txBody>
      </p:sp>
      <p:pic>
        <p:nvPicPr>
          <p:cNvPr id="25" name="Graphic 24">
            <a:extLst>
              <a:ext uri="{FF2B5EF4-FFF2-40B4-BE49-F238E27FC236}">
                <a16:creationId xmlns:a16="http://schemas.microsoft.com/office/drawing/2014/main" id="{5E2B9F64-A79A-4C5C-BDBE-9750BA8CDBD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890695" y="5796167"/>
            <a:ext cx="214773" cy="222179"/>
          </a:xfrm>
          <a:prstGeom prst="rect">
            <a:avLst/>
          </a:prstGeom>
        </p:spPr>
      </p:pic>
      <p:sp>
        <p:nvSpPr>
          <p:cNvPr id="27" name="Oval 26">
            <a:extLst>
              <a:ext uri="{FF2B5EF4-FFF2-40B4-BE49-F238E27FC236}">
                <a16:creationId xmlns:a16="http://schemas.microsoft.com/office/drawing/2014/main" id="{BC5235F6-FC38-4F0E-973D-A22DB0EE0898}"/>
              </a:ext>
            </a:extLst>
          </p:cNvPr>
          <p:cNvSpPr/>
          <p:nvPr/>
        </p:nvSpPr>
        <p:spPr>
          <a:xfrm>
            <a:off x="4752314" y="4697753"/>
            <a:ext cx="491535" cy="491535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>
            <a:outerShdw blurRad="203200" dist="50800" dir="2700000" algn="tl" rotWithShape="0">
              <a:prstClr val="black">
                <a:alpha val="36000"/>
              </a:prstClr>
            </a:outerShdw>
          </a:effectLst>
          <a:scene3d>
            <a:camera prst="orthographicFront"/>
            <a:lightRig rig="soft" dir="t">
              <a:rot lat="0" lon="0" rev="18600000"/>
            </a:lightRig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srgbClr val="FFFFFF"/>
              </a:solidFill>
              <a:latin typeface="Adobe Clean SemiLight" panose="020B0403020404020204" pitchFamily="34" charset="0"/>
            </a:endParaRPr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EDB885EB-0BB0-4CE2-8F4D-A4F263D8639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885591" y="4816128"/>
            <a:ext cx="224981" cy="224981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2EEDCCDC-5EA5-42F1-B468-4D2ED6EFDB5E}"/>
              </a:ext>
            </a:extLst>
          </p:cNvPr>
          <p:cNvSpPr>
            <a:spLocks/>
          </p:cNvSpPr>
          <p:nvPr/>
        </p:nvSpPr>
        <p:spPr>
          <a:xfrm>
            <a:off x="5324799" y="3859443"/>
            <a:ext cx="1324778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it-IT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Supporto Chat </a:t>
            </a:r>
            <a:br>
              <a:rPr lang="it-IT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</a:br>
            <a:r>
              <a:rPr lang="it-IT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dal vivo*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033F6E7-E9FE-4095-8C65-E4E3E6646604}"/>
              </a:ext>
            </a:extLst>
          </p:cNvPr>
          <p:cNvSpPr>
            <a:spLocks/>
          </p:cNvSpPr>
          <p:nvPr/>
        </p:nvSpPr>
        <p:spPr>
          <a:xfrm>
            <a:off x="5324799" y="4842291"/>
            <a:ext cx="990344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it-IT" sz="11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Abilitazione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0459EB1-6D11-4DD4-95D1-16FB3B8678E4}"/>
              </a:ext>
            </a:extLst>
          </p:cNvPr>
          <p:cNvSpPr>
            <a:spLocks/>
          </p:cNvSpPr>
          <p:nvPr/>
        </p:nvSpPr>
        <p:spPr>
          <a:xfrm>
            <a:off x="5324799" y="5739268"/>
            <a:ext cx="1260043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it-IT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Supporto telefonico per problemi P1 24x7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751B0A3-E7EF-4032-B33B-AFC6811D7C19}"/>
              </a:ext>
            </a:extLst>
          </p:cNvPr>
          <p:cNvCxnSpPr>
            <a:cxnSpLocks/>
          </p:cNvCxnSpPr>
          <p:nvPr/>
        </p:nvCxnSpPr>
        <p:spPr>
          <a:xfrm>
            <a:off x="4784431" y="4460748"/>
            <a:ext cx="688432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2007765-6D3C-4AA8-80DE-F2902D82FF95}"/>
              </a:ext>
            </a:extLst>
          </p:cNvPr>
          <p:cNvCxnSpPr>
            <a:cxnSpLocks/>
          </p:cNvCxnSpPr>
          <p:nvPr/>
        </p:nvCxnSpPr>
        <p:spPr>
          <a:xfrm>
            <a:off x="4784431" y="5506799"/>
            <a:ext cx="688432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5F327D6B-6E34-42BC-BFF7-DB5F3D5D60CB}"/>
              </a:ext>
            </a:extLst>
          </p:cNvPr>
          <p:cNvSpPr txBox="1">
            <a:spLocks/>
          </p:cNvSpPr>
          <p:nvPr/>
        </p:nvSpPr>
        <p:spPr>
          <a:xfrm>
            <a:off x="8500205" y="2946650"/>
            <a:ext cx="149798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lvl="0" indent="-171450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90000"/>
              <a:buFont typeface="Arial" panose="020B0604020202020204" pitchFamily="34" charset="0"/>
              <a:buChar char="•"/>
              <a:defRPr/>
            </a:pPr>
            <a:r>
              <a:rPr lang="it-IT" sz="1200" dirty="0">
                <a:solidFill>
                  <a:srgbClr val="000000"/>
                </a:solidFill>
              </a:rPr>
              <a:t>Confronto con </a:t>
            </a:r>
            <a:br>
              <a:rPr lang="it-IT" sz="1200" dirty="0">
                <a:solidFill>
                  <a:srgbClr val="000000"/>
                </a:solidFill>
              </a:rPr>
            </a:br>
            <a:r>
              <a:rPr lang="it-IT" sz="1200" dirty="0">
                <a:solidFill>
                  <a:srgbClr val="000000"/>
                </a:solidFill>
              </a:rPr>
              <a:t>altri clienti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66801D4-4A8E-4A78-B888-86402DB5243E}"/>
              </a:ext>
            </a:extLst>
          </p:cNvPr>
          <p:cNvSpPr txBox="1">
            <a:spLocks/>
          </p:cNvSpPr>
          <p:nvPr/>
        </p:nvSpPr>
        <p:spPr>
          <a:xfrm>
            <a:off x="10178328" y="2927864"/>
            <a:ext cx="124658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lvl="0" indent="-171450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90000"/>
              <a:buFont typeface="Arial" panose="020B0604020202020204" pitchFamily="34" charset="0"/>
              <a:buChar char="•"/>
              <a:defRPr/>
            </a:pPr>
            <a:r>
              <a:rPr lang="it-IT" sz="1200">
                <a:solidFill>
                  <a:srgbClr val="000000"/>
                </a:solidFill>
              </a:rPr>
              <a:t>Presentazione del caso sul web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304A4F5-AFC4-4C0C-9C0B-D5CCF9738587}"/>
              </a:ext>
            </a:extLst>
          </p:cNvPr>
          <p:cNvSpPr txBox="1">
            <a:spLocks/>
          </p:cNvSpPr>
          <p:nvPr/>
        </p:nvSpPr>
        <p:spPr>
          <a:xfrm>
            <a:off x="6902977" y="4718572"/>
            <a:ext cx="137462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indent="-171450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90000"/>
              <a:buFont typeface="Arial" panose="020B0604020202020204" pitchFamily="34" charset="0"/>
              <a:buChar char="•"/>
              <a:defRPr/>
            </a:pPr>
            <a:r>
              <a:rPr lang="it-IT" sz="1200">
                <a:solidFill>
                  <a:srgbClr val="000000"/>
                </a:solidFill>
              </a:rPr>
              <a:t>Percorsi autoguidati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6AE8F88-582C-4081-9E72-2DADDEC81809}"/>
              </a:ext>
            </a:extLst>
          </p:cNvPr>
          <p:cNvSpPr txBox="1">
            <a:spLocks/>
          </p:cNvSpPr>
          <p:nvPr/>
        </p:nvSpPr>
        <p:spPr>
          <a:xfrm>
            <a:off x="8500205" y="4737357"/>
            <a:ext cx="1228727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indent="-171450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90000"/>
              <a:buFont typeface="Arial" panose="020B0604020202020204" pitchFamily="34" charset="0"/>
              <a:buChar char="•"/>
              <a:defRPr/>
            </a:pPr>
            <a:r>
              <a:rPr lang="it-IT" sz="1200">
                <a:solidFill>
                  <a:srgbClr val="000000"/>
                </a:solidFill>
              </a:rPr>
              <a:t>Orari operativi mensili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C90391A-2FF3-4926-98E8-9DFB2244A937}"/>
              </a:ext>
            </a:extLst>
          </p:cNvPr>
          <p:cNvSpPr txBox="1">
            <a:spLocks/>
          </p:cNvSpPr>
          <p:nvPr/>
        </p:nvSpPr>
        <p:spPr>
          <a:xfrm>
            <a:off x="10178328" y="4718571"/>
            <a:ext cx="1671315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indent="-171450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90000"/>
              <a:buFont typeface="Arial" panose="020B0604020202020204" pitchFamily="34" charset="0"/>
              <a:buChar char="•"/>
              <a:defRPr/>
            </a:pPr>
            <a:r>
              <a:rPr lang="it-IT" sz="1200">
                <a:solidFill>
                  <a:srgbClr val="000000"/>
                </a:solidFill>
              </a:rPr>
              <a:t>Documentazione di prodotto e di rilascio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A3AC582-C9FB-4A5F-847B-625767A9D5BA}"/>
              </a:ext>
            </a:extLst>
          </p:cNvPr>
          <p:cNvSpPr txBox="1">
            <a:spLocks/>
          </p:cNvSpPr>
          <p:nvPr/>
        </p:nvSpPr>
        <p:spPr>
          <a:xfrm>
            <a:off x="6902977" y="5801318"/>
            <a:ext cx="481816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>
              <a:spcBef>
                <a:spcPts val="600"/>
              </a:spcBef>
              <a:defRPr/>
            </a:pPr>
            <a:r>
              <a:rPr lang="it-IT" sz="1200">
                <a:solidFill>
                  <a:srgbClr val="000000"/>
                </a:solidFill>
              </a:rPr>
              <a:t>Parla con un esperto Adobe o con il tuo Named Support Engineer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C2DA9BA-3077-46EF-93D9-A4C14A1E8B22}"/>
              </a:ext>
            </a:extLst>
          </p:cNvPr>
          <p:cNvSpPr/>
          <p:nvPr/>
        </p:nvSpPr>
        <p:spPr>
          <a:xfrm>
            <a:off x="6902977" y="3353912"/>
            <a:ext cx="432796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900">
                <a:solidFill>
                  <a:schemeClr val="accent2"/>
                </a:solidFill>
              </a:rPr>
              <a:t>https://experienceleaguecommunities.adobe.com/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D92F04C-7C44-4BC2-AC00-DF8A7F8860F6}"/>
              </a:ext>
            </a:extLst>
          </p:cNvPr>
          <p:cNvSpPr/>
          <p:nvPr/>
        </p:nvSpPr>
        <p:spPr>
          <a:xfrm>
            <a:off x="6902977" y="5217303"/>
            <a:ext cx="3167441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900">
                <a:solidFill>
                  <a:schemeClr val="accent2"/>
                </a:solidFill>
              </a:rPr>
              <a:t>https://experienceleague.adobe.com/?lang=it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2C374D90-AF1C-4CB7-9AAA-DB4C79BB4F07}"/>
              </a:ext>
            </a:extLst>
          </p:cNvPr>
          <p:cNvGrpSpPr/>
          <p:nvPr/>
        </p:nvGrpSpPr>
        <p:grpSpPr>
          <a:xfrm>
            <a:off x="4605743" y="6298526"/>
            <a:ext cx="7275362" cy="294761"/>
            <a:chOff x="4000500" y="1895754"/>
            <a:chExt cx="1000125" cy="2664807"/>
          </a:xfrm>
        </p:grpSpPr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3075AB92-84A7-42A6-A10F-C464B65265D4}"/>
                </a:ext>
              </a:extLst>
            </p:cNvPr>
            <p:cNvSpPr/>
            <p:nvPr/>
          </p:nvSpPr>
          <p:spPr>
            <a:xfrm>
              <a:off x="4000500" y="1895754"/>
              <a:ext cx="1000125" cy="2664807"/>
            </a:xfrm>
            <a:prstGeom prst="roundRect">
              <a:avLst>
                <a:gd name="adj" fmla="val 50000"/>
              </a:avLst>
            </a:prstGeom>
            <a:solidFill>
              <a:srgbClr val="6B737B"/>
            </a:solidFill>
            <a:ln w="25400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dobe Clean ExtraBold"/>
                <a:ea typeface="+mn-ea"/>
                <a:cs typeface="+mn-cs"/>
              </a:endParaRPr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0F6084E6-7074-4842-A95F-BEF958B786AB}"/>
                </a:ext>
              </a:extLst>
            </p:cNvPr>
            <p:cNvSpPr/>
            <p:nvPr/>
          </p:nvSpPr>
          <p:spPr>
            <a:xfrm>
              <a:off x="4000500" y="1895754"/>
              <a:ext cx="1000125" cy="2664807"/>
            </a:xfrm>
            <a:prstGeom prst="roundRect">
              <a:avLst>
                <a:gd name="adj" fmla="val 50000"/>
              </a:avLst>
            </a:prstGeom>
            <a:solidFill>
              <a:srgbClr val="F4F6F8">
                <a:alpha val="10000"/>
              </a:srgbClr>
            </a:solidFill>
            <a:ln w="25400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200" b="0" i="0" u="none" strike="noStrike" cap="none" normalizeH="0" baseline="0" noProof="0" dirty="0">
                  <a:ln>
                    <a:noFill/>
                  </a:ln>
                  <a:solidFill>
                    <a:srgbClr val="FFFFFF"/>
                  </a:solidFill>
                  <a:uLnTx/>
                  <a:uFillTx/>
                  <a:latin typeface="Adobe Clean ExtraBold"/>
                  <a:ea typeface="+mn-ea"/>
                  <a:cs typeface="+mn-cs"/>
                </a:rPr>
                <a:t>Contatti di supporto designati - Elenco di 6 utenti autorizzati a interagire con l'Assistenza clienti</a:t>
              </a:r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04541CCE-E7F8-447F-B01C-54C0CD20FB23}"/>
              </a:ext>
            </a:extLst>
          </p:cNvPr>
          <p:cNvSpPr txBox="1">
            <a:spLocks/>
          </p:cNvSpPr>
          <p:nvPr/>
        </p:nvSpPr>
        <p:spPr>
          <a:xfrm>
            <a:off x="6902977" y="3732167"/>
            <a:ext cx="481816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>
              <a:spcBef>
                <a:spcPts val="600"/>
              </a:spcBef>
              <a:defRPr/>
            </a:pPr>
            <a:r>
              <a:rPr lang="it-IT" sz="1200" dirty="0">
                <a:solidFill>
                  <a:srgbClr val="000000"/>
                </a:solidFill>
              </a:rPr>
              <a:t>Avvia una sessione di chat per ottenere risposte e assistenza </a:t>
            </a:r>
            <a:br>
              <a:rPr lang="it-IT" sz="1200" dirty="0">
                <a:solidFill>
                  <a:srgbClr val="000000"/>
                </a:solidFill>
              </a:rPr>
            </a:br>
            <a:r>
              <a:rPr lang="it-IT" sz="1200" dirty="0">
                <a:solidFill>
                  <a:srgbClr val="000000"/>
                </a:solidFill>
              </a:rPr>
              <a:t>nell’invio di un caso.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130FD4B0-B01E-4EEA-BEBF-DD6B8782CEFE}"/>
              </a:ext>
            </a:extLst>
          </p:cNvPr>
          <p:cNvSpPr/>
          <p:nvPr/>
        </p:nvSpPr>
        <p:spPr>
          <a:xfrm>
            <a:off x="6828862" y="4170284"/>
            <a:ext cx="3349465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9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* Il supporto chat in diretta non è disponibile per tutti i prodotti. </a:t>
            </a:r>
          </a:p>
        </p:txBody>
      </p:sp>
    </p:spTree>
    <p:extLst>
      <p:ext uri="{BB962C8B-B14F-4D97-AF65-F5344CB8AC3E}">
        <p14:creationId xmlns:p14="http://schemas.microsoft.com/office/powerpoint/2010/main" val="3017591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E12FFFC-E79D-4522-8703-7365F6BDE800}"/>
              </a:ext>
            </a:extLst>
          </p:cNvPr>
          <p:cNvSpPr txBox="1"/>
          <p:nvPr/>
        </p:nvSpPr>
        <p:spPr>
          <a:xfrm>
            <a:off x="9405257" y="6584043"/>
            <a:ext cx="2788557" cy="276999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it-IT" sz="1200" i="1">
                <a:solidFill>
                  <a:srgbClr val="5F5F5F"/>
                </a:solidFill>
                <a:ea typeface="+mn-lt"/>
                <a:cs typeface="Arial"/>
                <a:hlinkClick r:id="rId2"/>
              </a:rPr>
              <a:t>https://adobe.ly/</a:t>
            </a:r>
            <a:r>
              <a:rPr lang="it-IT" sz="1200">
                <a:ea typeface="+mn-lt"/>
                <a:cs typeface="+mn-lt"/>
                <a:hlinkClick r:id="rId2"/>
              </a:rPr>
              <a:t>enterprisesupport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8798F8-E52B-4E66-BFC8-4D549CFB4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800"/>
              <a:t>Supporto Enterprise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B19A9B0-941C-4023-9419-4D078FD131DB}"/>
              </a:ext>
            </a:extLst>
          </p:cNvPr>
          <p:cNvGrpSpPr/>
          <p:nvPr/>
        </p:nvGrpSpPr>
        <p:grpSpPr>
          <a:xfrm>
            <a:off x="4511039" y="930652"/>
            <a:ext cx="7370066" cy="360000"/>
            <a:chOff x="4000500" y="1895754"/>
            <a:chExt cx="1000125" cy="2664807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7AB90B09-012A-433C-9A96-72E4C01EC18D}"/>
                </a:ext>
              </a:extLst>
            </p:cNvPr>
            <p:cNvSpPr/>
            <p:nvPr/>
          </p:nvSpPr>
          <p:spPr>
            <a:xfrm>
              <a:off x="4000500" y="1895754"/>
              <a:ext cx="1000125" cy="2664807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 w="25400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dobe Clean ExtraBold"/>
                <a:ea typeface="+mn-ea"/>
                <a:cs typeface="+mn-cs"/>
              </a:endParaRP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7CC50386-681D-441A-9746-218B04D9630E}"/>
                </a:ext>
              </a:extLst>
            </p:cNvPr>
            <p:cNvSpPr/>
            <p:nvPr/>
          </p:nvSpPr>
          <p:spPr>
            <a:xfrm>
              <a:off x="4000500" y="1895754"/>
              <a:ext cx="1000125" cy="2664807"/>
            </a:xfrm>
            <a:prstGeom prst="roundRect">
              <a:avLst>
                <a:gd name="adj" fmla="val 50000"/>
              </a:avLst>
            </a:prstGeom>
            <a:solidFill>
              <a:srgbClr val="F4F6F8">
                <a:alpha val="10000"/>
              </a:srgbClr>
            </a:solidFill>
            <a:ln w="25400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b="0" i="0" u="none" strike="noStrike" cap="none" normalizeH="0" baseline="0" noProof="0">
                  <a:ln>
                    <a:noFill/>
                  </a:ln>
                  <a:solidFill>
                    <a:srgbClr val="FFFFFF"/>
                  </a:solidFill>
                  <a:uLnTx/>
                  <a:uFillTx/>
                  <a:latin typeface="Adobe Clean ExtraBold"/>
                  <a:ea typeface="+mn-ea"/>
                  <a:cs typeface="+mn-cs"/>
                </a:rPr>
                <a:t>Livelli e caratteristiche</a:t>
              </a: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23374CC1-C2E0-4BEB-8120-2B9CBBA016FB}"/>
              </a:ext>
            </a:extLst>
          </p:cNvPr>
          <p:cNvSpPr/>
          <p:nvPr/>
        </p:nvSpPr>
        <p:spPr>
          <a:xfrm>
            <a:off x="4511038" y="1384662"/>
            <a:ext cx="7370066" cy="1327341"/>
          </a:xfrm>
          <a:prstGeom prst="rect">
            <a:avLst/>
          </a:prstGeom>
          <a:solidFill>
            <a:srgbClr val="F5F5F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Adobe Clean SemiLight" panose="020B0403020404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C5CE28-0E4A-4D14-BC20-1B0410C298EB}"/>
              </a:ext>
            </a:extLst>
          </p:cNvPr>
          <p:cNvSpPr txBox="1"/>
          <p:nvPr/>
        </p:nvSpPr>
        <p:spPr>
          <a:xfrm>
            <a:off x="4605743" y="1888828"/>
            <a:ext cx="737006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360" dirty="0"/>
              <a:t>Accesso a risorse online per la documentazione, acquisizione delle best practice con l’aiuto di altri </a:t>
            </a:r>
            <a:br>
              <a:rPr lang="it-IT" sz="1360" dirty="0"/>
            </a:br>
            <a:r>
              <a:rPr lang="it-IT" sz="1360" dirty="0"/>
              <a:t>esperti e clienti e disponibilità della la serie di webinar Office Hours. Sono disponibili diversi canali </a:t>
            </a:r>
            <a:br>
              <a:rPr lang="it-IT" sz="1360" dirty="0"/>
            </a:br>
            <a:r>
              <a:rPr lang="it-IT" sz="1360" dirty="0"/>
              <a:t>per l’inoltro di domande e richieste di assistenza e per ricevere consigli per la risoluzione dei problemi.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478C2D5-12AC-49F7-B5ED-5C498992BFA0}"/>
              </a:ext>
            </a:extLst>
          </p:cNvPr>
          <p:cNvGrpSpPr/>
          <p:nvPr/>
        </p:nvGrpSpPr>
        <p:grpSpPr>
          <a:xfrm>
            <a:off x="4605744" y="1498727"/>
            <a:ext cx="7180654" cy="360000"/>
            <a:chOff x="4000500" y="1895754"/>
            <a:chExt cx="1000125" cy="2664807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3F051529-6599-4250-813E-5C2A2AF635E7}"/>
                </a:ext>
              </a:extLst>
            </p:cNvPr>
            <p:cNvSpPr/>
            <p:nvPr/>
          </p:nvSpPr>
          <p:spPr>
            <a:xfrm>
              <a:off x="4000500" y="1895754"/>
              <a:ext cx="1000125" cy="2664807"/>
            </a:xfrm>
            <a:prstGeom prst="roundRect">
              <a:avLst>
                <a:gd name="adj" fmla="val 50000"/>
              </a:avLst>
            </a:prstGeom>
            <a:solidFill>
              <a:srgbClr val="97AEB7"/>
            </a:solidFill>
            <a:ln w="25400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dobe Clean ExtraBold"/>
                <a:ea typeface="+mn-ea"/>
                <a:cs typeface="+mn-cs"/>
              </a:endParaRP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763EF3CE-3F8D-4EFC-97D0-C2FD163B2B9D}"/>
                </a:ext>
              </a:extLst>
            </p:cNvPr>
            <p:cNvSpPr/>
            <p:nvPr/>
          </p:nvSpPr>
          <p:spPr>
            <a:xfrm>
              <a:off x="4000500" y="1895754"/>
              <a:ext cx="1000125" cy="2664807"/>
            </a:xfrm>
            <a:prstGeom prst="roundRect">
              <a:avLst>
                <a:gd name="adj" fmla="val 50000"/>
              </a:avLst>
            </a:prstGeom>
            <a:solidFill>
              <a:srgbClr val="F4F6F8">
                <a:alpha val="10000"/>
              </a:srgbClr>
            </a:solidFill>
            <a:ln w="25400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txBody>
            <a:bodyPr rtlCol="0" anchor="ctr"/>
            <a:lstStyle/>
            <a:p>
              <a:pPr algn="ctr"/>
              <a:r>
                <a:rPr lang="it-IT" sz="1600">
                  <a:solidFill>
                    <a:srgbClr val="FFFFFF"/>
                  </a:solidFill>
                  <a:latin typeface="Adobe Clean ExtraBold"/>
                </a:rPr>
                <a:t>Supporto Online</a:t>
              </a:r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4C01E352-9816-42DC-820C-94ED172D51FC}"/>
              </a:ext>
            </a:extLst>
          </p:cNvPr>
          <p:cNvSpPr>
            <a:spLocks/>
          </p:cNvSpPr>
          <p:nvPr/>
        </p:nvSpPr>
        <p:spPr>
          <a:xfrm>
            <a:off x="5329348" y="3000253"/>
            <a:ext cx="2622520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it-IT" sz="11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Forum online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D6D77AB-6D4C-4A17-ADF0-D35AD62AE717}"/>
              </a:ext>
            </a:extLst>
          </p:cNvPr>
          <p:cNvSpPr txBox="1">
            <a:spLocks/>
          </p:cNvSpPr>
          <p:nvPr/>
        </p:nvSpPr>
        <p:spPr>
          <a:xfrm>
            <a:off x="6902977" y="2927865"/>
            <a:ext cx="137462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lvl="0" indent="-171450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90000"/>
              <a:buFont typeface="Arial" panose="020B0604020202020204" pitchFamily="34" charset="0"/>
              <a:buChar char="•"/>
              <a:defRPr/>
            </a:pPr>
            <a:r>
              <a:rPr lang="it-IT" sz="1200">
                <a:solidFill>
                  <a:srgbClr val="000000"/>
                </a:solidFill>
              </a:rPr>
              <a:t>Accesso 24x7 alle communities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46B05E7-8B69-4FD8-BE58-91982D20D72F}"/>
              </a:ext>
            </a:extLst>
          </p:cNvPr>
          <p:cNvCxnSpPr>
            <a:cxnSpLocks/>
          </p:cNvCxnSpPr>
          <p:nvPr/>
        </p:nvCxnSpPr>
        <p:spPr>
          <a:xfrm>
            <a:off x="4784431" y="3609190"/>
            <a:ext cx="688432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B4EC99B-9298-4147-ACBA-F212D415E536}"/>
              </a:ext>
            </a:extLst>
          </p:cNvPr>
          <p:cNvCxnSpPr>
            <a:cxnSpLocks/>
          </p:cNvCxnSpPr>
          <p:nvPr/>
        </p:nvCxnSpPr>
        <p:spPr>
          <a:xfrm>
            <a:off x="6680372" y="2958808"/>
            <a:ext cx="0" cy="3385167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A9A748DD-8E1B-4FA0-A099-E97B9FF103C0}"/>
              </a:ext>
            </a:extLst>
          </p:cNvPr>
          <p:cNvSpPr/>
          <p:nvPr/>
        </p:nvSpPr>
        <p:spPr>
          <a:xfrm>
            <a:off x="4752314" y="2880274"/>
            <a:ext cx="491535" cy="491535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>
            <a:outerShdw blurRad="203200" dist="50800" dir="2700000" algn="tl" rotWithShape="0">
              <a:prstClr val="black">
                <a:alpha val="36000"/>
              </a:prstClr>
            </a:outerShdw>
          </a:effectLst>
          <a:scene3d>
            <a:camera prst="orthographicFront"/>
            <a:lightRig rig="soft" dir="t">
              <a:rot lat="0" lon="0" rev="18600000"/>
            </a:lightRig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srgbClr val="FFFFFF"/>
              </a:solidFill>
              <a:latin typeface="Adobe Clean SemiLight" panose="020B0403020404020204" pitchFamily="34" charset="0"/>
            </a:endParaRP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904D75F4-79DA-4DF0-81A3-F064E1225B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83852" y="3009134"/>
            <a:ext cx="228459" cy="228459"/>
          </a:xfrm>
          <a:prstGeom prst="rect">
            <a:avLst/>
          </a:prstGeom>
        </p:spPr>
      </p:pic>
      <p:sp>
        <p:nvSpPr>
          <p:cNvPr id="21" name="Oval 20">
            <a:extLst>
              <a:ext uri="{FF2B5EF4-FFF2-40B4-BE49-F238E27FC236}">
                <a16:creationId xmlns:a16="http://schemas.microsoft.com/office/drawing/2014/main" id="{DF49296D-361A-4085-9354-012805048698}"/>
              </a:ext>
            </a:extLst>
          </p:cNvPr>
          <p:cNvSpPr/>
          <p:nvPr/>
        </p:nvSpPr>
        <p:spPr>
          <a:xfrm>
            <a:off x="4752314" y="3771394"/>
            <a:ext cx="491535" cy="491535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>
            <a:outerShdw blurRad="203200" dist="50800" dir="2700000" algn="tl" rotWithShape="0">
              <a:prstClr val="black">
                <a:alpha val="36000"/>
              </a:prstClr>
            </a:outerShdw>
          </a:effectLst>
          <a:scene3d>
            <a:camera prst="orthographicFront"/>
            <a:lightRig rig="soft" dir="t">
              <a:rot lat="0" lon="0" rev="18600000"/>
            </a:lightRig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srgbClr val="FFFFFF"/>
              </a:solidFill>
              <a:latin typeface="Adobe Clean SemiLight" panose="020B0403020404020204" pitchFamily="34" charset="0"/>
            </a:endParaRP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3B9F85D2-67BC-413E-B758-CF752F6A20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884443" y="3909011"/>
            <a:ext cx="227277" cy="219702"/>
          </a:xfrm>
          <a:prstGeom prst="rect">
            <a:avLst/>
          </a:prstGeom>
        </p:spPr>
      </p:pic>
      <p:sp>
        <p:nvSpPr>
          <p:cNvPr id="24" name="Oval 23">
            <a:extLst>
              <a:ext uri="{FF2B5EF4-FFF2-40B4-BE49-F238E27FC236}">
                <a16:creationId xmlns:a16="http://schemas.microsoft.com/office/drawing/2014/main" id="{A32CD65B-9A1A-4D8E-A017-AC0E7F8674DC}"/>
              </a:ext>
            </a:extLst>
          </p:cNvPr>
          <p:cNvSpPr/>
          <p:nvPr/>
        </p:nvSpPr>
        <p:spPr>
          <a:xfrm>
            <a:off x="4752314" y="5679256"/>
            <a:ext cx="491535" cy="491535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>
            <a:outerShdw blurRad="203200" dist="50800" dir="2700000" algn="tl" rotWithShape="0">
              <a:prstClr val="black">
                <a:alpha val="36000"/>
              </a:prstClr>
            </a:outerShdw>
          </a:effectLst>
          <a:scene3d>
            <a:camera prst="orthographicFront"/>
            <a:lightRig rig="soft" dir="t">
              <a:rot lat="0" lon="0" rev="18600000"/>
            </a:lightRig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srgbClr val="FFFFFF"/>
              </a:solidFill>
              <a:latin typeface="Adobe Clean SemiLight" panose="020B0403020404020204" pitchFamily="34" charset="0"/>
            </a:endParaRPr>
          </a:p>
        </p:txBody>
      </p:sp>
      <p:pic>
        <p:nvPicPr>
          <p:cNvPr id="25" name="Graphic 24">
            <a:extLst>
              <a:ext uri="{FF2B5EF4-FFF2-40B4-BE49-F238E27FC236}">
                <a16:creationId xmlns:a16="http://schemas.microsoft.com/office/drawing/2014/main" id="{5E2B9F64-A79A-4C5C-BDBE-9750BA8CDBD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890695" y="5796167"/>
            <a:ext cx="214773" cy="222179"/>
          </a:xfrm>
          <a:prstGeom prst="rect">
            <a:avLst/>
          </a:prstGeom>
        </p:spPr>
      </p:pic>
      <p:sp>
        <p:nvSpPr>
          <p:cNvPr id="27" name="Oval 26">
            <a:extLst>
              <a:ext uri="{FF2B5EF4-FFF2-40B4-BE49-F238E27FC236}">
                <a16:creationId xmlns:a16="http://schemas.microsoft.com/office/drawing/2014/main" id="{BC5235F6-FC38-4F0E-973D-A22DB0EE0898}"/>
              </a:ext>
            </a:extLst>
          </p:cNvPr>
          <p:cNvSpPr/>
          <p:nvPr/>
        </p:nvSpPr>
        <p:spPr>
          <a:xfrm>
            <a:off x="4752314" y="4697753"/>
            <a:ext cx="491535" cy="491535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>
            <a:outerShdw blurRad="203200" dist="50800" dir="2700000" algn="tl" rotWithShape="0">
              <a:prstClr val="black">
                <a:alpha val="36000"/>
              </a:prstClr>
            </a:outerShdw>
          </a:effectLst>
          <a:scene3d>
            <a:camera prst="orthographicFront"/>
            <a:lightRig rig="soft" dir="t">
              <a:rot lat="0" lon="0" rev="18600000"/>
            </a:lightRig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srgbClr val="FFFFFF"/>
              </a:solidFill>
              <a:latin typeface="Adobe Clean SemiLight" panose="020B0403020404020204" pitchFamily="34" charset="0"/>
            </a:endParaRPr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EDB885EB-0BB0-4CE2-8F4D-A4F263D8639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885591" y="4816128"/>
            <a:ext cx="224981" cy="224981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2EEDCCDC-5EA5-42F1-B468-4D2ED6EFDB5E}"/>
              </a:ext>
            </a:extLst>
          </p:cNvPr>
          <p:cNvSpPr>
            <a:spLocks/>
          </p:cNvSpPr>
          <p:nvPr/>
        </p:nvSpPr>
        <p:spPr>
          <a:xfrm>
            <a:off x="5329348" y="3863993"/>
            <a:ext cx="1324778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it-IT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Supporto Chat </a:t>
            </a:r>
            <a:br>
              <a:rPr lang="it-IT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</a:br>
            <a:r>
              <a:rPr lang="it-IT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dal vivo*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033F6E7-E9FE-4095-8C65-E4E3E6646604}"/>
              </a:ext>
            </a:extLst>
          </p:cNvPr>
          <p:cNvSpPr>
            <a:spLocks/>
          </p:cNvSpPr>
          <p:nvPr/>
        </p:nvSpPr>
        <p:spPr>
          <a:xfrm>
            <a:off x="5329348" y="4842291"/>
            <a:ext cx="990344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it-IT" sz="11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Abilitazione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0459EB1-6D11-4DD4-95D1-16FB3B8678E4}"/>
              </a:ext>
            </a:extLst>
          </p:cNvPr>
          <p:cNvSpPr>
            <a:spLocks/>
          </p:cNvSpPr>
          <p:nvPr/>
        </p:nvSpPr>
        <p:spPr>
          <a:xfrm>
            <a:off x="5329348" y="5739268"/>
            <a:ext cx="1260041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it-IT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Supporto telefonico per problemi P1 24x7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751B0A3-E7EF-4032-B33B-AFC6811D7C19}"/>
              </a:ext>
            </a:extLst>
          </p:cNvPr>
          <p:cNvCxnSpPr>
            <a:cxnSpLocks/>
          </p:cNvCxnSpPr>
          <p:nvPr/>
        </p:nvCxnSpPr>
        <p:spPr>
          <a:xfrm>
            <a:off x="4784431" y="4460748"/>
            <a:ext cx="688432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2007765-6D3C-4AA8-80DE-F2902D82FF95}"/>
              </a:ext>
            </a:extLst>
          </p:cNvPr>
          <p:cNvCxnSpPr>
            <a:cxnSpLocks/>
          </p:cNvCxnSpPr>
          <p:nvPr/>
        </p:nvCxnSpPr>
        <p:spPr>
          <a:xfrm>
            <a:off x="4784431" y="5506799"/>
            <a:ext cx="688432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5F327D6B-6E34-42BC-BFF7-DB5F3D5D60CB}"/>
              </a:ext>
            </a:extLst>
          </p:cNvPr>
          <p:cNvSpPr txBox="1">
            <a:spLocks/>
          </p:cNvSpPr>
          <p:nvPr/>
        </p:nvSpPr>
        <p:spPr>
          <a:xfrm>
            <a:off x="8500205" y="2946650"/>
            <a:ext cx="149798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lvl="0" indent="-171450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90000"/>
              <a:buFont typeface="Arial" panose="020B0604020202020204" pitchFamily="34" charset="0"/>
              <a:buChar char="•"/>
              <a:defRPr/>
            </a:pPr>
            <a:r>
              <a:rPr lang="it-IT" sz="1200" dirty="0">
                <a:solidFill>
                  <a:srgbClr val="000000"/>
                </a:solidFill>
              </a:rPr>
              <a:t>Confronto con </a:t>
            </a:r>
            <a:br>
              <a:rPr lang="it-IT" sz="1200" dirty="0">
                <a:solidFill>
                  <a:srgbClr val="000000"/>
                </a:solidFill>
              </a:rPr>
            </a:br>
            <a:r>
              <a:rPr lang="it-IT" sz="1200" dirty="0">
                <a:solidFill>
                  <a:srgbClr val="000000"/>
                </a:solidFill>
              </a:rPr>
              <a:t>altri clienti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66801D4-4A8E-4A78-B888-86402DB5243E}"/>
              </a:ext>
            </a:extLst>
          </p:cNvPr>
          <p:cNvSpPr txBox="1">
            <a:spLocks/>
          </p:cNvSpPr>
          <p:nvPr/>
        </p:nvSpPr>
        <p:spPr>
          <a:xfrm>
            <a:off x="10178328" y="2927864"/>
            <a:ext cx="124658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lvl="0" indent="-171450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90000"/>
              <a:buFont typeface="Arial" panose="020B0604020202020204" pitchFamily="34" charset="0"/>
              <a:buChar char="•"/>
              <a:defRPr/>
            </a:pPr>
            <a:r>
              <a:rPr lang="it-IT" sz="1200">
                <a:solidFill>
                  <a:srgbClr val="000000"/>
                </a:solidFill>
              </a:rPr>
              <a:t>Presentazione del caso sul web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55EA8DE-964F-4941-91CB-1BAEA920A796}"/>
              </a:ext>
            </a:extLst>
          </p:cNvPr>
          <p:cNvSpPr txBox="1">
            <a:spLocks/>
          </p:cNvSpPr>
          <p:nvPr/>
        </p:nvSpPr>
        <p:spPr>
          <a:xfrm>
            <a:off x="6902977" y="3727618"/>
            <a:ext cx="481816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>
              <a:spcBef>
                <a:spcPts val="600"/>
              </a:spcBef>
              <a:defRPr/>
            </a:pPr>
            <a:r>
              <a:rPr lang="it-IT" sz="1200" dirty="0">
                <a:solidFill>
                  <a:srgbClr val="000000"/>
                </a:solidFill>
              </a:rPr>
              <a:t>Avvia una sessione di chat per ottenere risposte e assistenza </a:t>
            </a:r>
            <a:br>
              <a:rPr lang="it-IT" sz="1200" dirty="0">
                <a:solidFill>
                  <a:srgbClr val="000000"/>
                </a:solidFill>
              </a:rPr>
            </a:br>
            <a:r>
              <a:rPr lang="it-IT" sz="1200" dirty="0">
                <a:solidFill>
                  <a:srgbClr val="000000"/>
                </a:solidFill>
              </a:rPr>
              <a:t>nell’invio di un caso.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304A4F5-AFC4-4C0C-9C0B-D5CCF9738587}"/>
              </a:ext>
            </a:extLst>
          </p:cNvPr>
          <p:cNvSpPr txBox="1">
            <a:spLocks/>
          </p:cNvSpPr>
          <p:nvPr/>
        </p:nvSpPr>
        <p:spPr>
          <a:xfrm>
            <a:off x="6902977" y="4718572"/>
            <a:ext cx="137462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indent="-171450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90000"/>
              <a:buFont typeface="Arial" panose="020B0604020202020204" pitchFamily="34" charset="0"/>
              <a:buChar char="•"/>
              <a:defRPr/>
            </a:pPr>
            <a:r>
              <a:rPr lang="it-IT" sz="1200">
                <a:solidFill>
                  <a:srgbClr val="000000"/>
                </a:solidFill>
              </a:rPr>
              <a:t>Percorsi autoguidati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6AE8F88-582C-4081-9E72-2DADDEC81809}"/>
              </a:ext>
            </a:extLst>
          </p:cNvPr>
          <p:cNvSpPr txBox="1">
            <a:spLocks/>
          </p:cNvSpPr>
          <p:nvPr/>
        </p:nvSpPr>
        <p:spPr>
          <a:xfrm>
            <a:off x="8500205" y="4737357"/>
            <a:ext cx="1228727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indent="-171450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90000"/>
              <a:buFont typeface="Arial" panose="020B0604020202020204" pitchFamily="34" charset="0"/>
              <a:buChar char="•"/>
              <a:defRPr/>
            </a:pPr>
            <a:r>
              <a:rPr lang="it-IT" sz="1200">
                <a:solidFill>
                  <a:srgbClr val="000000"/>
                </a:solidFill>
              </a:rPr>
              <a:t>Orari operativi mensili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C90391A-2FF3-4926-98E8-9DFB2244A937}"/>
              </a:ext>
            </a:extLst>
          </p:cNvPr>
          <p:cNvSpPr txBox="1">
            <a:spLocks/>
          </p:cNvSpPr>
          <p:nvPr/>
        </p:nvSpPr>
        <p:spPr>
          <a:xfrm>
            <a:off x="10178328" y="4718571"/>
            <a:ext cx="1671315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indent="-171450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90000"/>
              <a:buFont typeface="Arial" panose="020B0604020202020204" pitchFamily="34" charset="0"/>
              <a:buChar char="•"/>
              <a:defRPr/>
            </a:pPr>
            <a:r>
              <a:rPr lang="it-IT" sz="1200" dirty="0">
                <a:solidFill>
                  <a:srgbClr val="000000"/>
                </a:solidFill>
              </a:rPr>
              <a:t>Documentazione di prodotto e di rilascio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A3AC582-C9FB-4A5F-847B-625767A9D5BA}"/>
              </a:ext>
            </a:extLst>
          </p:cNvPr>
          <p:cNvSpPr txBox="1">
            <a:spLocks/>
          </p:cNvSpPr>
          <p:nvPr/>
        </p:nvSpPr>
        <p:spPr>
          <a:xfrm>
            <a:off x="6902977" y="5801318"/>
            <a:ext cx="481816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>
              <a:spcBef>
                <a:spcPts val="600"/>
              </a:spcBef>
              <a:defRPr/>
            </a:pPr>
            <a:r>
              <a:rPr lang="it-IT" sz="1200">
                <a:solidFill>
                  <a:srgbClr val="000000"/>
                </a:solidFill>
              </a:rPr>
              <a:t>Parla con un esperto Adobe o con il tuo Named Support Engineer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C2DA9BA-3077-46EF-93D9-A4C14A1E8B22}"/>
              </a:ext>
            </a:extLst>
          </p:cNvPr>
          <p:cNvSpPr/>
          <p:nvPr/>
        </p:nvSpPr>
        <p:spPr>
          <a:xfrm>
            <a:off x="6902977" y="3353912"/>
            <a:ext cx="432796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900">
                <a:solidFill>
                  <a:schemeClr val="accent2"/>
                </a:solidFill>
              </a:rPr>
              <a:t>https://experienceleaguecommunities.adobe.com/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D92F04C-7C44-4BC2-AC00-DF8A7F8860F6}"/>
              </a:ext>
            </a:extLst>
          </p:cNvPr>
          <p:cNvSpPr/>
          <p:nvPr/>
        </p:nvSpPr>
        <p:spPr>
          <a:xfrm>
            <a:off x="6902977" y="5217303"/>
            <a:ext cx="3167441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900">
                <a:solidFill>
                  <a:schemeClr val="accent2"/>
                </a:solidFill>
              </a:rPr>
              <a:t>https://experienceleague.adobe.com/?lang=it</a:t>
            </a:r>
          </a:p>
        </p:txBody>
      </p:sp>
      <p:graphicFrame>
        <p:nvGraphicFramePr>
          <p:cNvPr id="44" name="Table 43">
            <a:extLst>
              <a:ext uri="{FF2B5EF4-FFF2-40B4-BE49-F238E27FC236}">
                <a16:creationId xmlns:a16="http://schemas.microsoft.com/office/drawing/2014/main" id="{EB982E65-AC4A-4D11-91AF-8F4CBCE780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891807"/>
              </p:ext>
            </p:extLst>
          </p:nvPr>
        </p:nvGraphicFramePr>
        <p:xfrm>
          <a:off x="380716" y="930651"/>
          <a:ext cx="3948948" cy="5875358"/>
        </p:xfrm>
        <a:graphic>
          <a:graphicData uri="http://schemas.openxmlformats.org/drawingml/2006/table">
            <a:tbl>
              <a:tblPr firstRow="1" bandRow="1"/>
              <a:tblGrid>
                <a:gridCol w="1190909">
                  <a:extLst>
                    <a:ext uri="{9D8B030D-6E8A-4147-A177-3AD203B41FA5}">
                      <a16:colId xmlns:a16="http://schemas.microsoft.com/office/drawing/2014/main" val="875969478"/>
                    </a:ext>
                  </a:extLst>
                </a:gridCol>
                <a:gridCol w="1880283">
                  <a:extLst>
                    <a:ext uri="{9D8B030D-6E8A-4147-A177-3AD203B41FA5}">
                      <a16:colId xmlns:a16="http://schemas.microsoft.com/office/drawing/2014/main" val="4177223563"/>
                    </a:ext>
                  </a:extLst>
                </a:gridCol>
                <a:gridCol w="877756">
                  <a:extLst>
                    <a:ext uri="{9D8B030D-6E8A-4147-A177-3AD203B41FA5}">
                      <a16:colId xmlns:a16="http://schemas.microsoft.com/office/drawing/2014/main" val="1629768658"/>
                    </a:ext>
                  </a:extLst>
                </a:gridCol>
              </a:tblGrid>
              <a:tr h="506396">
                <a:tc gridSpan="3">
                  <a:txBody>
                    <a:bodyPr/>
                    <a:lstStyle>
                      <a:lvl1pPr marL="0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544145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1088291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632436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2176581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720726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3264872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809017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4353162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it-IT" sz="1600">
                          <a:solidFill>
                            <a:schemeClr val="bg1"/>
                          </a:solidFill>
                          <a:latin typeface="+mj-lt"/>
                          <a:ea typeface="+mn-ea"/>
                          <a:cs typeface="+mn-cs"/>
                        </a:rPr>
                        <a:t>Team di consegna e caratteristiche</a:t>
                      </a:r>
                    </a:p>
                  </a:txBody>
                  <a:tcPr marL="17497" marR="17497" marT="13226" marB="13226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C2C2C"/>
                    </a:solidFill>
                  </a:tcPr>
                </a:tc>
                <a:tc hMerge="1">
                  <a:txBody>
                    <a:bodyPr/>
                    <a:lstStyle>
                      <a:lvl1pPr marL="0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544145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1088291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632436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2176581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720726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3264872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809017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4353162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US" sz="1600" b="1" i="0">
                        <a:latin typeface="Adobe Clean Light" panose="020B0303020404020204" pitchFamily="34" charset="0"/>
                      </a:endParaRPr>
                    </a:p>
                  </a:txBody>
                  <a:tcPr marR="17497" marT="13226" marB="1322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>
                      <a:lvl1pPr marL="0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544145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1088291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632436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2176581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720726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3264872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809017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4353162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rtl="0"/>
                      <a:endParaRPr lang="en-US" sz="1300" b="1" i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dobe Clean Light" panose="020B0303020404020204" pitchFamily="34" charset="0"/>
                      </a:endParaRPr>
                    </a:p>
                  </a:txBody>
                  <a:tcPr marL="17497" marR="17497" marT="49597" marB="49597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6453165"/>
                  </a:ext>
                </a:extLst>
              </a:tr>
              <a:tr h="607982">
                <a:tc>
                  <a:txBody>
                    <a:bodyPr/>
                    <a:lstStyle>
                      <a:lvl1pPr marL="0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544145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1088291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632436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2176581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720726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3264872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809017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4353162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b="0" i="0">
                          <a:solidFill>
                            <a:schemeClr val="bg1"/>
                          </a:solidFill>
                          <a:latin typeface="+mj-lt"/>
                          <a:ea typeface="+mn-ea"/>
                          <a:cs typeface="+mn-cs"/>
                        </a:rPr>
                        <a:t>Esperto assegnato</a:t>
                      </a:r>
                    </a:p>
                  </a:txBody>
                  <a:tcPr marL="41992" marR="41992" marT="16797" marB="16797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A6AE"/>
                    </a:solidFill>
                  </a:tcPr>
                </a:tc>
                <a:tc>
                  <a:txBody>
                    <a:bodyPr/>
                    <a:lstStyle>
                      <a:lvl1pPr marL="0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544145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1088291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632436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2176581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720726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3264872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809017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4353162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88900" marR="0" lvl="0" indent="0" algn="l" defTabSz="108829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b="0" i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Named Support Engineer</a:t>
                      </a:r>
                    </a:p>
                  </a:txBody>
                  <a:tcPr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>
                      <a:lvl1pPr marL="0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544145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1088291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632436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2176581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720726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3264872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809017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4353162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ctr" defTabSz="108829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it-IT" sz="1400" b="0" i="0" u="none" strike="noStrike" cap="none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✓</a:t>
                      </a:r>
                    </a:p>
                  </a:txBody>
                  <a:tcPr marL="17497" marR="17497" marT="13226" marB="13226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1264719"/>
                  </a:ext>
                </a:extLst>
              </a:tr>
              <a:tr h="445009">
                <a:tc rowSpan="8">
                  <a:txBody>
                    <a:bodyPr/>
                    <a:lstStyle>
                      <a:lvl1pPr marL="0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544145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1088291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632436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2176581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720726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3264872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809017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4353162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b="0" i="0">
                          <a:solidFill>
                            <a:schemeClr val="bg1"/>
                          </a:solidFill>
                          <a:latin typeface="+mj-lt"/>
                          <a:ea typeface="+mn-ea"/>
                          <a:cs typeface="+mn-cs"/>
                        </a:rPr>
                        <a:t>Servizi di assistenza</a:t>
                      </a:r>
                    </a:p>
                  </a:txBody>
                  <a:tcPr marL="0" marR="0" marT="16797" marB="16797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>
                      <a:lvl1pPr marL="0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544145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1088291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632436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2176581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720726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3264872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809017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4353162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88900" marR="0" lvl="0" indent="0" algn="l" defTabSz="108829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b="0" i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Supporto Online</a:t>
                      </a:r>
                    </a:p>
                  </a:txBody>
                  <a:tcPr marR="0" marT="13226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544145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1088291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632436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2176581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720726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3264872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809017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4353162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it-IT" sz="1400" b="0" i="0" u="none" strike="noStrike" baseline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it-IT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24x5</a:t>
                      </a:r>
                    </a:p>
                  </a:txBody>
                  <a:tcPr marL="17497" marR="17497" marT="13226" marB="13226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0111599"/>
                  </a:ext>
                </a:extLst>
              </a:tr>
              <a:tr h="31764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544145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1088291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632436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2176581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720726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3264872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809017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4353162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88900" marR="0" lvl="0" indent="0" algn="l" defTabSz="108829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Supporto per problemi P1 24x7 </a:t>
                      </a:r>
                    </a:p>
                  </a:txBody>
                  <a:tcPr marR="0" marT="13226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>
                      <a:lvl1pPr marL="0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544145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1088291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632436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2176581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720726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3264872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809017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4353162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ctr" defTabSz="108829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it-IT" sz="1400" b="0" i="0" u="none" strike="noStrike" cap="none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✓</a:t>
                      </a:r>
                    </a:p>
                  </a:txBody>
                  <a:tcPr marL="17497" marR="17497" marT="13226" marB="13226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7982916"/>
                  </a:ext>
                </a:extLst>
              </a:tr>
              <a:tr h="317649">
                <a:tc vMerge="1">
                  <a:txBody>
                    <a:bodyPr/>
                    <a:lstStyle/>
                    <a:p>
                      <a:pPr marL="182880" algn="l" rtl="0"/>
                      <a:endParaRPr lang="en-US" sz="1200" b="0" i="0">
                        <a:solidFill>
                          <a:schemeClr val="tx1"/>
                        </a:solidFill>
                        <a:latin typeface="Adobe Clean Light" panose="020B0303020404020204" pitchFamily="34" charset="0"/>
                      </a:endParaRPr>
                    </a:p>
                  </a:txBody>
                  <a:tcPr marL="0" marR="0" marT="18288" marB="18288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>
                      <a:lvl1pPr marL="0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544145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1088291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632436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2176581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720726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3264872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809017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4353162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88900" marR="0" lvl="0" indent="0" algn="l" defTabSz="108829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Contatti di supporto designati</a:t>
                      </a:r>
                    </a:p>
                  </a:txBody>
                  <a:tcPr marR="0" marT="13226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544145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1088291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632436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2176581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720726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3264872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809017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4353162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ctr" defTabSz="108829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it-IT" sz="1400" b="0" i="0" u="none" strike="noStrike" cap="none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marL="17497" marR="17497" marT="13226" marB="13226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9488053"/>
                  </a:ext>
                </a:extLst>
              </a:tr>
              <a:tr h="484579">
                <a:tc vMerge="1">
                  <a:txBody>
                    <a:bodyPr/>
                    <a:lstStyle/>
                    <a:p>
                      <a:pPr marL="182880" algn="l" rtl="0"/>
                      <a:endParaRPr lang="en-US" sz="1200" b="0" i="0">
                        <a:solidFill>
                          <a:schemeClr val="tx1"/>
                        </a:solidFill>
                        <a:latin typeface="Adobe Clean Light" panose="020B0303020404020204" pitchFamily="34" charset="0"/>
                      </a:endParaRPr>
                    </a:p>
                  </a:txBody>
                  <a:tcPr marL="0" marR="0" marT="18288" marB="18288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>
                      <a:lvl1pPr marL="0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544145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1088291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632436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2176581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720726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3264872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809017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4353162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88900" marR="0" lvl="0" indent="0" algn="l" defTabSz="108829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Supporto telefonico </a:t>
                      </a:r>
                      <a:br>
                        <a:rPr lang="it-IT" sz="12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it-IT" sz="12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 diretta</a:t>
                      </a:r>
                    </a:p>
                  </a:txBody>
                  <a:tcPr marR="0" marT="13226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>
                      <a:lvl1pPr marL="0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544145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1088291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632436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2176581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720726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3264872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809017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4353162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ctr" defTabSz="108829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it-IT" sz="1400" b="0" i="0" u="none" strike="noStrike" cap="none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✓</a:t>
                      </a:r>
                    </a:p>
                  </a:txBody>
                  <a:tcPr marL="17497" marR="17497" marT="13226" marB="13226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961505"/>
                  </a:ext>
                </a:extLst>
              </a:tr>
              <a:tr h="397050">
                <a:tc vMerge="1">
                  <a:txBody>
                    <a:bodyPr/>
                    <a:lstStyle/>
                    <a:p>
                      <a:pPr marL="18288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i="0">
                        <a:solidFill>
                          <a:schemeClr val="tx1"/>
                        </a:solidFill>
                        <a:latin typeface="Adobe Clean Light" panose="020B0303020404020204" pitchFamily="34" charset="0"/>
                      </a:endParaRPr>
                    </a:p>
                  </a:txBody>
                  <a:tcPr marL="0" marR="0" marT="18288" marB="18288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>
                      <a:lvl1pPr marL="0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544145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1088291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632436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2176581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720726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3264872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809017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4353162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88900" marR="0" lvl="0" indent="0" algn="l" defTabSz="108829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b="0" i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Gestione delle escalation </a:t>
                      </a:r>
                    </a:p>
                  </a:txBody>
                  <a:tcPr marR="0" marT="13226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544145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1088291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632436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2176581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720726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3264872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809017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4353162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ctr" defTabSz="108829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it-IT" sz="1400" b="0" i="0" u="none" strike="noStrike" cap="none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✓</a:t>
                      </a:r>
                    </a:p>
                  </a:txBody>
                  <a:tcPr marL="17497" marR="17497" marT="13226" marB="13226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887327"/>
                  </a:ext>
                </a:extLst>
              </a:tr>
              <a:tr h="486741">
                <a:tc vMerge="1">
                  <a:txBody>
                    <a:bodyPr/>
                    <a:lstStyle/>
                    <a:p>
                      <a:pPr marL="18288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i="0">
                        <a:solidFill>
                          <a:schemeClr val="tx1"/>
                        </a:solidFill>
                        <a:latin typeface="Adobe Clean Light" panose="020B0303020404020204" pitchFamily="34" charset="0"/>
                      </a:endParaRPr>
                    </a:p>
                  </a:txBody>
                  <a:tcPr marL="0" marR="0" marT="18288" marB="18288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>
                      <a:lvl1pPr marL="0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544145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1088291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632436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2176581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720726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3264872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809017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4353162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88900" marR="0" lvl="0" indent="0" algn="l" defTabSz="108829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b="0" i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Valutazioni dell'assistenza all’anno</a:t>
                      </a:r>
                    </a:p>
                  </a:txBody>
                  <a:tcPr marR="0" marT="13226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>
                      <a:lvl1pPr marL="0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544145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1088291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632436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2176581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720726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3264872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809017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4353162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ctr" defTabSz="108829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it-IT" sz="1400" b="0" i="0" u="none" strike="noStrike" cap="none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17497" marR="17497" marT="13226" marB="13226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5501666"/>
                  </a:ext>
                </a:extLst>
              </a:tr>
              <a:tr h="48674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88900" marR="0" lvl="0" indent="0" algn="l" defTabSz="108829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b="0" i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Sessioni con esperti all’anno</a:t>
                      </a:r>
                    </a:p>
                  </a:txBody>
                  <a:tcPr marR="0" marT="13226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29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it-IT" sz="1400" b="0" i="0" u="none" strike="noStrike" cap="none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17497" marR="17497" marT="13226" marB="13226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7743512"/>
                  </a:ext>
                </a:extLst>
              </a:tr>
              <a:tr h="681405">
                <a:tc vMerge="1">
                  <a:txBody>
                    <a:bodyPr/>
                    <a:lstStyle/>
                    <a:p>
                      <a:pPr marL="18288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i="0">
                        <a:solidFill>
                          <a:schemeClr val="tx1"/>
                        </a:solidFill>
                        <a:latin typeface="Adobe Clean Light" panose="020B0303020404020204" pitchFamily="34" charset="0"/>
                      </a:endParaRPr>
                    </a:p>
                  </a:txBody>
                  <a:tcPr marL="0" marR="0" marT="18288" marB="18288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>
                      <a:lvl1pPr marL="0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544145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1088291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632436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2176581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720726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3264872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809017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4353162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88900" marR="0" lvl="0" indent="0" algn="l" defTabSz="108829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Attività di supporto cloud - Experience Manager as Cloud</a:t>
                      </a:r>
                    </a:p>
                  </a:txBody>
                  <a:tcPr marR="0" marT="13226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>
                      <a:lvl1pPr marL="0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544145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1088291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632436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2176581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720726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3264872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809017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4353162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ctr" defTabSz="108829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it-IT" sz="14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✓</a:t>
                      </a:r>
                    </a:p>
                  </a:txBody>
                  <a:tcPr marL="17497" marR="17497" marT="13226" marB="13226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1144576"/>
                  </a:ext>
                </a:extLst>
              </a:tr>
              <a:tr h="536060">
                <a:tc rowSpan="2">
                  <a:txBody>
                    <a:bodyPr/>
                    <a:lstStyle>
                      <a:lvl1pPr marL="0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544145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1088291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632436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2176581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720726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3264872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809017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4353162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b="0" i="0">
                          <a:solidFill>
                            <a:schemeClr val="bg1"/>
                          </a:solidFill>
                          <a:latin typeface="+mj-lt"/>
                          <a:ea typeface="+mn-ea"/>
                          <a:cs typeface="+mn-cs"/>
                        </a:rPr>
                        <a:t>Servizi sul campo</a:t>
                      </a:r>
                    </a:p>
                  </a:txBody>
                  <a:tcPr marL="0" marR="0" marT="16797" marB="16797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C2C2C"/>
                    </a:solidFill>
                  </a:tcPr>
                </a:tc>
                <a:tc>
                  <a:txBody>
                    <a:bodyPr/>
                    <a:lstStyle>
                      <a:lvl1pPr marL="0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544145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1088291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632436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2176581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720726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3264872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809017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4353162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88900" marR="0" lvl="0" indent="0" algn="l" defTabSz="108829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Launch Advisory – </a:t>
                      </a:r>
                      <a:br>
                        <a:rPr lang="it-IT" sz="12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it-IT" sz="12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Nel primo anno di nuove soluzioni</a:t>
                      </a:r>
                    </a:p>
                  </a:txBody>
                  <a:tcPr marR="0" marT="13226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544145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1088291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632436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2176581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720726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3264872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809017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4353162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ctr" defTabSz="108829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it-IT" sz="1400" b="0" i="0" u="none" strike="noStrike" cap="none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✓</a:t>
                      </a:r>
                    </a:p>
                  </a:txBody>
                  <a:tcPr marL="17497" marR="17497" marT="13226" marB="13226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2198372"/>
                  </a:ext>
                </a:extLst>
              </a:tr>
              <a:tr h="459617">
                <a:tc vMerge="1">
                  <a:txBody>
                    <a:bodyPr/>
                    <a:lstStyle/>
                    <a:p>
                      <a:pPr marL="182880" marR="0" lvl="0" indent="0" algn="l" defTabSz="108829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i="0">
                        <a:latin typeface="Adobe Clean Light" panose="020B0303020404020204" pitchFamily="34" charset="0"/>
                      </a:endParaRPr>
                    </a:p>
                  </a:txBody>
                  <a:tcPr marL="0" marR="0" marT="18288" marB="18288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>
                      <a:lvl1pPr marL="0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544145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1088291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632436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2176581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720726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3264872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809017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4353162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88900" marR="0" lvl="0" indent="0" algn="l" defTabSz="108829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b="0" i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Attività di servizi sul campo </a:t>
                      </a:r>
                    </a:p>
                  </a:txBody>
                  <a:tcPr marR="0" marT="13226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>
                      <a:lvl1pPr marL="0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544145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1088291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632436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2176581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720726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3264872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809017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4353162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ctr" defTabSz="108829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it-IT" sz="14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17497" marR="17497" marT="13226" marB="13226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5431232"/>
                  </a:ext>
                </a:extLst>
              </a:tr>
            </a:tbl>
          </a:graphicData>
        </a:graphic>
      </p:graphicFrame>
      <p:sp>
        <p:nvSpPr>
          <p:cNvPr id="46" name="Rectangle 45">
            <a:extLst>
              <a:ext uri="{FF2B5EF4-FFF2-40B4-BE49-F238E27FC236}">
                <a16:creationId xmlns:a16="http://schemas.microsoft.com/office/drawing/2014/main" id="{C23DD36F-5A9B-4622-9E6B-7A14A28C560D}"/>
              </a:ext>
            </a:extLst>
          </p:cNvPr>
          <p:cNvSpPr/>
          <p:nvPr/>
        </p:nvSpPr>
        <p:spPr>
          <a:xfrm>
            <a:off x="6828862" y="4174835"/>
            <a:ext cx="2900069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9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* Il supporto chat in diretta non è disponibile per tutti i prodotti. 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E6F1AF70-40FD-4C7F-B788-BC6275661FF2}"/>
              </a:ext>
            </a:extLst>
          </p:cNvPr>
          <p:cNvGrpSpPr/>
          <p:nvPr/>
        </p:nvGrpSpPr>
        <p:grpSpPr>
          <a:xfrm>
            <a:off x="4605743" y="6298526"/>
            <a:ext cx="7275362" cy="294761"/>
            <a:chOff x="4000500" y="1895754"/>
            <a:chExt cx="1000125" cy="2664807"/>
          </a:xfrm>
        </p:grpSpPr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id="{41F18986-014B-459C-A62E-1AC4EEFA052D}"/>
                </a:ext>
              </a:extLst>
            </p:cNvPr>
            <p:cNvSpPr/>
            <p:nvPr/>
          </p:nvSpPr>
          <p:spPr>
            <a:xfrm>
              <a:off x="4000500" y="1895754"/>
              <a:ext cx="1000125" cy="2664807"/>
            </a:xfrm>
            <a:prstGeom prst="roundRect">
              <a:avLst>
                <a:gd name="adj" fmla="val 50000"/>
              </a:avLst>
            </a:prstGeom>
            <a:solidFill>
              <a:srgbClr val="6B737B"/>
            </a:solidFill>
            <a:ln w="25400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dobe Clean ExtraBold"/>
                <a:ea typeface="+mn-ea"/>
                <a:cs typeface="+mn-cs"/>
              </a:endParaRPr>
            </a:p>
          </p:txBody>
        </p:sp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id="{7A84A58D-7939-4654-95A7-D41DA9FFD794}"/>
                </a:ext>
              </a:extLst>
            </p:cNvPr>
            <p:cNvSpPr/>
            <p:nvPr/>
          </p:nvSpPr>
          <p:spPr>
            <a:xfrm>
              <a:off x="4000500" y="1895754"/>
              <a:ext cx="1000125" cy="2664807"/>
            </a:xfrm>
            <a:prstGeom prst="roundRect">
              <a:avLst>
                <a:gd name="adj" fmla="val 50000"/>
              </a:avLst>
            </a:prstGeom>
            <a:solidFill>
              <a:srgbClr val="F4F6F8">
                <a:alpha val="10000"/>
              </a:srgbClr>
            </a:solidFill>
            <a:ln w="25400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200" b="0" i="0" u="none" strike="noStrike" cap="none" normalizeH="0" baseline="0" noProof="0">
                  <a:ln>
                    <a:noFill/>
                  </a:ln>
                  <a:solidFill>
                    <a:srgbClr val="FFFFFF"/>
                  </a:solidFill>
                  <a:uLnTx/>
                  <a:uFillTx/>
                  <a:latin typeface="Adobe Clean ExtraBold"/>
                  <a:ea typeface="+mn-ea"/>
                  <a:cs typeface="+mn-cs"/>
                </a:rPr>
                <a:t>Contatti di supporto designati - Elenco di 10 utenti autorizzati a interagire con l'Assistenza clienti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0351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7B50CB9-B8BF-46E8-80F3-B6314C3B69B6}"/>
              </a:ext>
            </a:extLst>
          </p:cNvPr>
          <p:cNvSpPr txBox="1"/>
          <p:nvPr/>
        </p:nvSpPr>
        <p:spPr>
          <a:xfrm>
            <a:off x="9405257" y="6584043"/>
            <a:ext cx="2788557" cy="276999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it-IT" sz="1200" i="1">
                <a:solidFill>
                  <a:srgbClr val="5F5F5F"/>
                </a:solidFill>
                <a:ea typeface="+mn-lt"/>
                <a:cs typeface="Arial"/>
                <a:hlinkClick r:id="rId2"/>
              </a:rPr>
              <a:t>https://adobe.ly/</a:t>
            </a:r>
            <a:r>
              <a:rPr lang="it-IT" sz="1200">
                <a:ea typeface="+mn-lt"/>
                <a:cs typeface="+mn-lt"/>
                <a:hlinkClick r:id="rId2"/>
              </a:rPr>
              <a:t>elitesupport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8798F8-E52B-4E66-BFC8-4D549CFB4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800"/>
              <a:t>Supporto Elite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B19A9B0-941C-4023-9419-4D078FD131DB}"/>
              </a:ext>
            </a:extLst>
          </p:cNvPr>
          <p:cNvGrpSpPr/>
          <p:nvPr/>
        </p:nvGrpSpPr>
        <p:grpSpPr>
          <a:xfrm>
            <a:off x="4511039" y="930652"/>
            <a:ext cx="7370066" cy="360000"/>
            <a:chOff x="4000500" y="1895754"/>
            <a:chExt cx="1000125" cy="2664807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7AB90B09-012A-433C-9A96-72E4C01EC18D}"/>
                </a:ext>
              </a:extLst>
            </p:cNvPr>
            <p:cNvSpPr/>
            <p:nvPr/>
          </p:nvSpPr>
          <p:spPr>
            <a:xfrm>
              <a:off x="4000500" y="1895754"/>
              <a:ext cx="1000125" cy="2664807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 w="25400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dobe Clean ExtraBold"/>
                <a:ea typeface="+mn-ea"/>
                <a:cs typeface="+mn-cs"/>
              </a:endParaRP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7CC50386-681D-441A-9746-218B04D9630E}"/>
                </a:ext>
              </a:extLst>
            </p:cNvPr>
            <p:cNvSpPr/>
            <p:nvPr/>
          </p:nvSpPr>
          <p:spPr>
            <a:xfrm>
              <a:off x="4000500" y="1895754"/>
              <a:ext cx="1000125" cy="2664807"/>
            </a:xfrm>
            <a:prstGeom prst="roundRect">
              <a:avLst>
                <a:gd name="adj" fmla="val 50000"/>
              </a:avLst>
            </a:prstGeom>
            <a:solidFill>
              <a:srgbClr val="F4F6F8">
                <a:alpha val="10000"/>
              </a:srgbClr>
            </a:solidFill>
            <a:ln w="25400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b="0" i="0" u="none" strike="noStrike" cap="none" normalizeH="0" baseline="0" noProof="0">
                  <a:ln>
                    <a:noFill/>
                  </a:ln>
                  <a:solidFill>
                    <a:srgbClr val="FFFFFF"/>
                  </a:solidFill>
                  <a:uLnTx/>
                  <a:uFillTx/>
                  <a:latin typeface="Adobe Clean ExtraBold"/>
                  <a:ea typeface="+mn-ea"/>
                  <a:cs typeface="+mn-cs"/>
                </a:rPr>
                <a:t>Livelli e caratteristiche</a:t>
              </a: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23374CC1-C2E0-4BEB-8120-2B9CBBA016FB}"/>
              </a:ext>
            </a:extLst>
          </p:cNvPr>
          <p:cNvSpPr/>
          <p:nvPr/>
        </p:nvSpPr>
        <p:spPr>
          <a:xfrm>
            <a:off x="4511038" y="1384662"/>
            <a:ext cx="7370066" cy="1327341"/>
          </a:xfrm>
          <a:prstGeom prst="rect">
            <a:avLst/>
          </a:prstGeom>
          <a:solidFill>
            <a:srgbClr val="F5F5F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Adobe Clean SemiLight" panose="020B0403020404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C5CE28-0E4A-4D14-BC20-1B0410C298EB}"/>
              </a:ext>
            </a:extLst>
          </p:cNvPr>
          <p:cNvSpPr txBox="1"/>
          <p:nvPr/>
        </p:nvSpPr>
        <p:spPr>
          <a:xfrm>
            <a:off x="4605743" y="1888828"/>
            <a:ext cx="7275361" cy="72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360" dirty="0"/>
              <a:t>Accesso a risorse online per la documentazione, acquisizione delle best practice con l’aiuto di altri esperti e clienti e disponibilità della la serie di webinar Office Hours. Sono disponibili diversi canali </a:t>
            </a:r>
            <a:br>
              <a:rPr lang="it-IT" sz="1360" dirty="0"/>
            </a:br>
            <a:r>
              <a:rPr lang="it-IT" sz="1360" dirty="0"/>
              <a:t>per l’inoltro di domande e richieste di assistenza e per ricevere consigli per la risoluzione dei problemi.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478C2D5-12AC-49F7-B5ED-5C498992BFA0}"/>
              </a:ext>
            </a:extLst>
          </p:cNvPr>
          <p:cNvGrpSpPr/>
          <p:nvPr/>
        </p:nvGrpSpPr>
        <p:grpSpPr>
          <a:xfrm>
            <a:off x="4605744" y="1498727"/>
            <a:ext cx="7180654" cy="360000"/>
            <a:chOff x="4000500" y="1895754"/>
            <a:chExt cx="1000125" cy="2664807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3F051529-6599-4250-813E-5C2A2AF635E7}"/>
                </a:ext>
              </a:extLst>
            </p:cNvPr>
            <p:cNvSpPr/>
            <p:nvPr/>
          </p:nvSpPr>
          <p:spPr>
            <a:xfrm>
              <a:off x="4000500" y="1895754"/>
              <a:ext cx="1000125" cy="2664807"/>
            </a:xfrm>
            <a:prstGeom prst="roundRect">
              <a:avLst>
                <a:gd name="adj" fmla="val 50000"/>
              </a:avLst>
            </a:prstGeom>
            <a:solidFill>
              <a:srgbClr val="97AEB7"/>
            </a:solidFill>
            <a:ln w="25400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dobe Clean ExtraBold"/>
                <a:ea typeface="+mn-ea"/>
                <a:cs typeface="+mn-cs"/>
              </a:endParaRP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763EF3CE-3F8D-4EFC-97D0-C2FD163B2B9D}"/>
                </a:ext>
              </a:extLst>
            </p:cNvPr>
            <p:cNvSpPr/>
            <p:nvPr/>
          </p:nvSpPr>
          <p:spPr>
            <a:xfrm>
              <a:off x="4000500" y="1895754"/>
              <a:ext cx="1000125" cy="2664807"/>
            </a:xfrm>
            <a:prstGeom prst="roundRect">
              <a:avLst>
                <a:gd name="adj" fmla="val 50000"/>
              </a:avLst>
            </a:prstGeom>
            <a:solidFill>
              <a:srgbClr val="F4F6F8">
                <a:alpha val="10000"/>
              </a:srgbClr>
            </a:solidFill>
            <a:ln w="25400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txBody>
            <a:bodyPr rtlCol="0" anchor="ctr"/>
            <a:lstStyle/>
            <a:p>
              <a:pPr algn="ctr"/>
              <a:r>
                <a:rPr lang="it-IT" sz="1600">
                  <a:solidFill>
                    <a:srgbClr val="FFFFFF"/>
                  </a:solidFill>
                  <a:latin typeface="Adobe Clean ExtraBold"/>
                </a:rPr>
                <a:t>Supporto Online</a:t>
              </a:r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4C01E352-9816-42DC-820C-94ED172D51FC}"/>
              </a:ext>
            </a:extLst>
          </p:cNvPr>
          <p:cNvSpPr>
            <a:spLocks/>
          </p:cNvSpPr>
          <p:nvPr/>
        </p:nvSpPr>
        <p:spPr>
          <a:xfrm>
            <a:off x="5324792" y="3000253"/>
            <a:ext cx="2622520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it-IT" sz="11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Forum online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D6D77AB-6D4C-4A17-ADF0-D35AD62AE717}"/>
              </a:ext>
            </a:extLst>
          </p:cNvPr>
          <p:cNvSpPr txBox="1">
            <a:spLocks/>
          </p:cNvSpPr>
          <p:nvPr/>
        </p:nvSpPr>
        <p:spPr>
          <a:xfrm>
            <a:off x="6902977" y="2927865"/>
            <a:ext cx="137462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lvl="0" indent="-171450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90000"/>
              <a:buFont typeface="Arial" panose="020B0604020202020204" pitchFamily="34" charset="0"/>
              <a:buChar char="•"/>
              <a:defRPr/>
            </a:pPr>
            <a:r>
              <a:rPr lang="it-IT" sz="1200">
                <a:solidFill>
                  <a:srgbClr val="000000"/>
                </a:solidFill>
              </a:rPr>
              <a:t>Accesso 24x7 alle communities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46B05E7-8B69-4FD8-BE58-91982D20D72F}"/>
              </a:ext>
            </a:extLst>
          </p:cNvPr>
          <p:cNvCxnSpPr>
            <a:cxnSpLocks/>
          </p:cNvCxnSpPr>
          <p:nvPr/>
        </p:nvCxnSpPr>
        <p:spPr>
          <a:xfrm>
            <a:off x="4784431" y="3609190"/>
            <a:ext cx="688432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B4EC99B-9298-4147-ACBA-F212D415E536}"/>
              </a:ext>
            </a:extLst>
          </p:cNvPr>
          <p:cNvCxnSpPr>
            <a:cxnSpLocks/>
          </p:cNvCxnSpPr>
          <p:nvPr/>
        </p:nvCxnSpPr>
        <p:spPr>
          <a:xfrm>
            <a:off x="6680372" y="2958808"/>
            <a:ext cx="0" cy="3385167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A9A748DD-8E1B-4FA0-A099-E97B9FF103C0}"/>
              </a:ext>
            </a:extLst>
          </p:cNvPr>
          <p:cNvSpPr/>
          <p:nvPr/>
        </p:nvSpPr>
        <p:spPr>
          <a:xfrm>
            <a:off x="4752314" y="2880274"/>
            <a:ext cx="491535" cy="491535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>
            <a:outerShdw blurRad="203200" dist="50800" dir="2700000" algn="tl" rotWithShape="0">
              <a:prstClr val="black">
                <a:alpha val="36000"/>
              </a:prstClr>
            </a:outerShdw>
          </a:effectLst>
          <a:scene3d>
            <a:camera prst="orthographicFront"/>
            <a:lightRig rig="soft" dir="t">
              <a:rot lat="0" lon="0" rev="18600000"/>
            </a:lightRig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srgbClr val="FFFFFF"/>
              </a:solidFill>
              <a:latin typeface="Adobe Clean SemiLight" panose="020B0403020404020204" pitchFamily="34" charset="0"/>
            </a:endParaRP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904D75F4-79DA-4DF0-81A3-F064E1225B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83852" y="3009134"/>
            <a:ext cx="228459" cy="228459"/>
          </a:xfrm>
          <a:prstGeom prst="rect">
            <a:avLst/>
          </a:prstGeom>
        </p:spPr>
      </p:pic>
      <p:sp>
        <p:nvSpPr>
          <p:cNvPr id="21" name="Oval 20">
            <a:extLst>
              <a:ext uri="{FF2B5EF4-FFF2-40B4-BE49-F238E27FC236}">
                <a16:creationId xmlns:a16="http://schemas.microsoft.com/office/drawing/2014/main" id="{DF49296D-361A-4085-9354-012805048698}"/>
              </a:ext>
            </a:extLst>
          </p:cNvPr>
          <p:cNvSpPr/>
          <p:nvPr/>
        </p:nvSpPr>
        <p:spPr>
          <a:xfrm>
            <a:off x="4752314" y="3771394"/>
            <a:ext cx="491535" cy="491535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>
            <a:outerShdw blurRad="203200" dist="50800" dir="2700000" algn="tl" rotWithShape="0">
              <a:prstClr val="black">
                <a:alpha val="36000"/>
              </a:prstClr>
            </a:outerShdw>
          </a:effectLst>
          <a:scene3d>
            <a:camera prst="orthographicFront"/>
            <a:lightRig rig="soft" dir="t">
              <a:rot lat="0" lon="0" rev="18600000"/>
            </a:lightRig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srgbClr val="FFFFFF"/>
              </a:solidFill>
              <a:latin typeface="Adobe Clean SemiLight" panose="020B0403020404020204" pitchFamily="34" charset="0"/>
            </a:endParaRP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3B9F85D2-67BC-413E-B758-CF752F6A20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884443" y="3909011"/>
            <a:ext cx="227277" cy="219702"/>
          </a:xfrm>
          <a:prstGeom prst="rect">
            <a:avLst/>
          </a:prstGeom>
        </p:spPr>
      </p:pic>
      <p:sp>
        <p:nvSpPr>
          <p:cNvPr id="24" name="Oval 23">
            <a:extLst>
              <a:ext uri="{FF2B5EF4-FFF2-40B4-BE49-F238E27FC236}">
                <a16:creationId xmlns:a16="http://schemas.microsoft.com/office/drawing/2014/main" id="{A32CD65B-9A1A-4D8E-A017-AC0E7F8674DC}"/>
              </a:ext>
            </a:extLst>
          </p:cNvPr>
          <p:cNvSpPr/>
          <p:nvPr/>
        </p:nvSpPr>
        <p:spPr>
          <a:xfrm>
            <a:off x="4752314" y="5679256"/>
            <a:ext cx="491535" cy="491535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>
            <a:outerShdw blurRad="203200" dist="50800" dir="2700000" algn="tl" rotWithShape="0">
              <a:prstClr val="black">
                <a:alpha val="36000"/>
              </a:prstClr>
            </a:outerShdw>
          </a:effectLst>
          <a:scene3d>
            <a:camera prst="orthographicFront"/>
            <a:lightRig rig="soft" dir="t">
              <a:rot lat="0" lon="0" rev="18600000"/>
            </a:lightRig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srgbClr val="FFFFFF"/>
              </a:solidFill>
              <a:latin typeface="Adobe Clean SemiLight" panose="020B0403020404020204" pitchFamily="34" charset="0"/>
            </a:endParaRPr>
          </a:p>
        </p:txBody>
      </p:sp>
      <p:pic>
        <p:nvPicPr>
          <p:cNvPr id="25" name="Graphic 24">
            <a:extLst>
              <a:ext uri="{FF2B5EF4-FFF2-40B4-BE49-F238E27FC236}">
                <a16:creationId xmlns:a16="http://schemas.microsoft.com/office/drawing/2014/main" id="{5E2B9F64-A79A-4C5C-BDBE-9750BA8CDBD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890695" y="5796167"/>
            <a:ext cx="214773" cy="222179"/>
          </a:xfrm>
          <a:prstGeom prst="rect">
            <a:avLst/>
          </a:prstGeom>
        </p:spPr>
      </p:pic>
      <p:sp>
        <p:nvSpPr>
          <p:cNvPr id="27" name="Oval 26">
            <a:extLst>
              <a:ext uri="{FF2B5EF4-FFF2-40B4-BE49-F238E27FC236}">
                <a16:creationId xmlns:a16="http://schemas.microsoft.com/office/drawing/2014/main" id="{BC5235F6-FC38-4F0E-973D-A22DB0EE0898}"/>
              </a:ext>
            </a:extLst>
          </p:cNvPr>
          <p:cNvSpPr/>
          <p:nvPr/>
        </p:nvSpPr>
        <p:spPr>
          <a:xfrm>
            <a:off x="4752314" y="4697753"/>
            <a:ext cx="491535" cy="491535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>
            <a:outerShdw blurRad="203200" dist="50800" dir="2700000" algn="tl" rotWithShape="0">
              <a:prstClr val="black">
                <a:alpha val="36000"/>
              </a:prstClr>
            </a:outerShdw>
          </a:effectLst>
          <a:scene3d>
            <a:camera prst="orthographicFront"/>
            <a:lightRig rig="soft" dir="t">
              <a:rot lat="0" lon="0" rev="18600000"/>
            </a:lightRig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srgbClr val="FFFFFF"/>
              </a:solidFill>
              <a:latin typeface="Adobe Clean SemiLight" panose="020B0403020404020204" pitchFamily="34" charset="0"/>
            </a:endParaRPr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EDB885EB-0BB0-4CE2-8F4D-A4F263D8639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885591" y="4816128"/>
            <a:ext cx="224981" cy="224981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2EEDCCDC-5EA5-42F1-B468-4D2ED6EFDB5E}"/>
              </a:ext>
            </a:extLst>
          </p:cNvPr>
          <p:cNvSpPr>
            <a:spLocks/>
          </p:cNvSpPr>
          <p:nvPr/>
        </p:nvSpPr>
        <p:spPr>
          <a:xfrm>
            <a:off x="5324792" y="3850343"/>
            <a:ext cx="1324778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it-IT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Supporto Chat </a:t>
            </a:r>
            <a:br>
              <a:rPr lang="it-IT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</a:br>
            <a:r>
              <a:rPr lang="it-IT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dal vivo*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033F6E7-E9FE-4095-8C65-E4E3E6646604}"/>
              </a:ext>
            </a:extLst>
          </p:cNvPr>
          <p:cNvSpPr>
            <a:spLocks/>
          </p:cNvSpPr>
          <p:nvPr/>
        </p:nvSpPr>
        <p:spPr>
          <a:xfrm>
            <a:off x="5324792" y="4842291"/>
            <a:ext cx="990344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it-IT" sz="11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Abilitazione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0459EB1-6D11-4DD4-95D1-16FB3B8678E4}"/>
              </a:ext>
            </a:extLst>
          </p:cNvPr>
          <p:cNvSpPr>
            <a:spLocks/>
          </p:cNvSpPr>
          <p:nvPr/>
        </p:nvSpPr>
        <p:spPr>
          <a:xfrm>
            <a:off x="5324792" y="5739268"/>
            <a:ext cx="1324778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it-IT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Supporto telefonico per problemi P1 24x7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751B0A3-E7EF-4032-B33B-AFC6811D7C19}"/>
              </a:ext>
            </a:extLst>
          </p:cNvPr>
          <p:cNvCxnSpPr>
            <a:cxnSpLocks/>
          </p:cNvCxnSpPr>
          <p:nvPr/>
        </p:nvCxnSpPr>
        <p:spPr>
          <a:xfrm>
            <a:off x="4784431" y="4460748"/>
            <a:ext cx="688432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2007765-6D3C-4AA8-80DE-F2902D82FF95}"/>
              </a:ext>
            </a:extLst>
          </p:cNvPr>
          <p:cNvCxnSpPr>
            <a:cxnSpLocks/>
          </p:cNvCxnSpPr>
          <p:nvPr/>
        </p:nvCxnSpPr>
        <p:spPr>
          <a:xfrm>
            <a:off x="4784431" y="5506799"/>
            <a:ext cx="688432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5F327D6B-6E34-42BC-BFF7-DB5F3D5D60CB}"/>
              </a:ext>
            </a:extLst>
          </p:cNvPr>
          <p:cNvSpPr txBox="1">
            <a:spLocks/>
          </p:cNvSpPr>
          <p:nvPr/>
        </p:nvSpPr>
        <p:spPr>
          <a:xfrm>
            <a:off x="8500205" y="2946650"/>
            <a:ext cx="149798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lvl="0" indent="-171450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90000"/>
              <a:buFont typeface="Arial" panose="020B0604020202020204" pitchFamily="34" charset="0"/>
              <a:buChar char="•"/>
              <a:defRPr/>
            </a:pPr>
            <a:r>
              <a:rPr lang="it-IT" sz="1200" dirty="0">
                <a:solidFill>
                  <a:srgbClr val="000000"/>
                </a:solidFill>
              </a:rPr>
              <a:t>Confronto con </a:t>
            </a:r>
            <a:br>
              <a:rPr lang="it-IT" sz="1200" dirty="0">
                <a:solidFill>
                  <a:srgbClr val="000000"/>
                </a:solidFill>
              </a:rPr>
            </a:br>
            <a:r>
              <a:rPr lang="it-IT" sz="1200" dirty="0">
                <a:solidFill>
                  <a:srgbClr val="000000"/>
                </a:solidFill>
              </a:rPr>
              <a:t>altri clienti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66801D4-4A8E-4A78-B888-86402DB5243E}"/>
              </a:ext>
            </a:extLst>
          </p:cNvPr>
          <p:cNvSpPr txBox="1">
            <a:spLocks/>
          </p:cNvSpPr>
          <p:nvPr/>
        </p:nvSpPr>
        <p:spPr>
          <a:xfrm>
            <a:off x="10178328" y="2927864"/>
            <a:ext cx="124658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lvl="0" indent="-171450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90000"/>
              <a:buFont typeface="Arial" panose="020B0604020202020204" pitchFamily="34" charset="0"/>
              <a:buChar char="•"/>
              <a:defRPr/>
            </a:pPr>
            <a:r>
              <a:rPr lang="it-IT" sz="1200">
                <a:solidFill>
                  <a:srgbClr val="000000"/>
                </a:solidFill>
              </a:rPr>
              <a:t>Presentazione del caso sul web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55EA8DE-964F-4941-91CB-1BAEA920A796}"/>
              </a:ext>
            </a:extLst>
          </p:cNvPr>
          <p:cNvSpPr txBox="1">
            <a:spLocks/>
          </p:cNvSpPr>
          <p:nvPr/>
        </p:nvSpPr>
        <p:spPr>
          <a:xfrm>
            <a:off x="6902977" y="3741268"/>
            <a:ext cx="481816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>
              <a:spcBef>
                <a:spcPts val="600"/>
              </a:spcBef>
              <a:defRPr/>
            </a:pPr>
            <a:r>
              <a:rPr lang="it-IT" sz="1200" dirty="0">
                <a:solidFill>
                  <a:srgbClr val="000000"/>
                </a:solidFill>
              </a:rPr>
              <a:t>Avvia una sessione di chat per ottenere risposte e assistenza </a:t>
            </a:r>
            <a:br>
              <a:rPr lang="it-IT" sz="1200" dirty="0">
                <a:solidFill>
                  <a:srgbClr val="000000"/>
                </a:solidFill>
              </a:rPr>
            </a:br>
            <a:r>
              <a:rPr lang="it-IT" sz="1200" dirty="0">
                <a:solidFill>
                  <a:srgbClr val="000000"/>
                </a:solidFill>
              </a:rPr>
              <a:t>nell’invio di un caso.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304A4F5-AFC4-4C0C-9C0B-D5CCF9738587}"/>
              </a:ext>
            </a:extLst>
          </p:cNvPr>
          <p:cNvSpPr txBox="1">
            <a:spLocks/>
          </p:cNvSpPr>
          <p:nvPr/>
        </p:nvSpPr>
        <p:spPr>
          <a:xfrm>
            <a:off x="6902977" y="4718572"/>
            <a:ext cx="137462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indent="-171450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90000"/>
              <a:buFont typeface="Arial" panose="020B0604020202020204" pitchFamily="34" charset="0"/>
              <a:buChar char="•"/>
              <a:defRPr/>
            </a:pPr>
            <a:r>
              <a:rPr lang="it-IT" sz="1200">
                <a:solidFill>
                  <a:srgbClr val="000000"/>
                </a:solidFill>
              </a:rPr>
              <a:t>Percorsi autoguidati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6AE8F88-582C-4081-9E72-2DADDEC81809}"/>
              </a:ext>
            </a:extLst>
          </p:cNvPr>
          <p:cNvSpPr txBox="1">
            <a:spLocks/>
          </p:cNvSpPr>
          <p:nvPr/>
        </p:nvSpPr>
        <p:spPr>
          <a:xfrm>
            <a:off x="8500205" y="4737357"/>
            <a:ext cx="1228727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indent="-171450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90000"/>
              <a:buFont typeface="Arial" panose="020B0604020202020204" pitchFamily="34" charset="0"/>
              <a:buChar char="•"/>
              <a:defRPr/>
            </a:pPr>
            <a:r>
              <a:rPr lang="it-IT" sz="1200">
                <a:solidFill>
                  <a:srgbClr val="000000"/>
                </a:solidFill>
              </a:rPr>
              <a:t>Orari operativi mensili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C90391A-2FF3-4926-98E8-9DFB2244A937}"/>
              </a:ext>
            </a:extLst>
          </p:cNvPr>
          <p:cNvSpPr txBox="1">
            <a:spLocks/>
          </p:cNvSpPr>
          <p:nvPr/>
        </p:nvSpPr>
        <p:spPr>
          <a:xfrm>
            <a:off x="10178328" y="4718571"/>
            <a:ext cx="1671315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indent="-171450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90000"/>
              <a:buFont typeface="Arial" panose="020B0604020202020204" pitchFamily="34" charset="0"/>
              <a:buChar char="•"/>
              <a:defRPr/>
            </a:pPr>
            <a:r>
              <a:rPr lang="it-IT" sz="1200">
                <a:solidFill>
                  <a:srgbClr val="000000"/>
                </a:solidFill>
              </a:rPr>
              <a:t>Documentazione di prodotto e di rilascio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A3AC582-C9FB-4A5F-847B-625767A9D5BA}"/>
              </a:ext>
            </a:extLst>
          </p:cNvPr>
          <p:cNvSpPr txBox="1">
            <a:spLocks/>
          </p:cNvSpPr>
          <p:nvPr/>
        </p:nvSpPr>
        <p:spPr>
          <a:xfrm>
            <a:off x="6902977" y="5801318"/>
            <a:ext cx="481816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>
              <a:spcBef>
                <a:spcPts val="600"/>
              </a:spcBef>
              <a:defRPr/>
            </a:pPr>
            <a:r>
              <a:rPr lang="it-IT" sz="1200">
                <a:solidFill>
                  <a:srgbClr val="000000"/>
                </a:solidFill>
              </a:rPr>
              <a:t>Parla con un esperto Adobe o con il tuo Named Support Engineer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C2DA9BA-3077-46EF-93D9-A4C14A1E8B22}"/>
              </a:ext>
            </a:extLst>
          </p:cNvPr>
          <p:cNvSpPr/>
          <p:nvPr/>
        </p:nvSpPr>
        <p:spPr>
          <a:xfrm>
            <a:off x="6902977" y="3353912"/>
            <a:ext cx="432796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900">
                <a:solidFill>
                  <a:schemeClr val="accent2"/>
                </a:solidFill>
              </a:rPr>
              <a:t>https://experienceleaguecommunities.adobe.com/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D92F04C-7C44-4BC2-AC00-DF8A7F8860F6}"/>
              </a:ext>
            </a:extLst>
          </p:cNvPr>
          <p:cNvSpPr/>
          <p:nvPr/>
        </p:nvSpPr>
        <p:spPr>
          <a:xfrm>
            <a:off x="6902977" y="5217303"/>
            <a:ext cx="3167441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900">
                <a:solidFill>
                  <a:schemeClr val="accent2"/>
                </a:solidFill>
              </a:rPr>
              <a:t>https://experienceleague.adobe.com/?lang=it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C23DD36F-5A9B-4622-9E6B-7A14A28C560D}"/>
              </a:ext>
            </a:extLst>
          </p:cNvPr>
          <p:cNvSpPr/>
          <p:nvPr/>
        </p:nvSpPr>
        <p:spPr>
          <a:xfrm>
            <a:off x="6828862" y="4193031"/>
            <a:ext cx="2965681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9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* Il supporto chat in diretta non è disponibile per tutti i prodotti. </a:t>
            </a:r>
          </a:p>
        </p:txBody>
      </p:sp>
      <p:graphicFrame>
        <p:nvGraphicFramePr>
          <p:cNvPr id="45" name="Table 44">
            <a:extLst>
              <a:ext uri="{FF2B5EF4-FFF2-40B4-BE49-F238E27FC236}">
                <a16:creationId xmlns:a16="http://schemas.microsoft.com/office/drawing/2014/main" id="{1015B738-E1E9-4729-A0E1-F3FB5808CD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5445937"/>
              </p:ext>
            </p:extLst>
          </p:nvPr>
        </p:nvGraphicFramePr>
        <p:xfrm>
          <a:off x="375367" y="930652"/>
          <a:ext cx="3962786" cy="5797438"/>
        </p:xfrm>
        <a:graphic>
          <a:graphicData uri="http://schemas.openxmlformats.org/drawingml/2006/table">
            <a:tbl>
              <a:tblPr firstRow="1" bandRow="1"/>
              <a:tblGrid>
                <a:gridCol w="1034333">
                  <a:extLst>
                    <a:ext uri="{9D8B030D-6E8A-4147-A177-3AD203B41FA5}">
                      <a16:colId xmlns:a16="http://schemas.microsoft.com/office/drawing/2014/main" val="875969478"/>
                    </a:ext>
                  </a:extLst>
                </a:gridCol>
                <a:gridCol w="2364400">
                  <a:extLst>
                    <a:ext uri="{9D8B030D-6E8A-4147-A177-3AD203B41FA5}">
                      <a16:colId xmlns:a16="http://schemas.microsoft.com/office/drawing/2014/main" val="4177223563"/>
                    </a:ext>
                  </a:extLst>
                </a:gridCol>
                <a:gridCol w="564053">
                  <a:extLst>
                    <a:ext uri="{9D8B030D-6E8A-4147-A177-3AD203B41FA5}">
                      <a16:colId xmlns:a16="http://schemas.microsoft.com/office/drawing/2014/main" val="1629768658"/>
                    </a:ext>
                  </a:extLst>
                </a:gridCol>
              </a:tblGrid>
              <a:tr h="512814">
                <a:tc gridSpan="3">
                  <a:txBody>
                    <a:bodyPr/>
                    <a:lstStyle>
                      <a:lvl1pPr marL="0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544145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1088291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632436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2176581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720726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3264872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809017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4353162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it-IT" sz="1600">
                          <a:solidFill>
                            <a:schemeClr val="bg1"/>
                          </a:solidFill>
                          <a:latin typeface="+mj-lt"/>
                          <a:ea typeface="+mn-ea"/>
                          <a:cs typeface="+mn-cs"/>
                        </a:rPr>
                        <a:t>Team di consegna e caratteristiche</a:t>
                      </a:r>
                    </a:p>
                  </a:txBody>
                  <a:tcPr marL="17497" marR="17497" marT="13226" marB="13226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C2C2C"/>
                    </a:solidFill>
                  </a:tcPr>
                </a:tc>
                <a:tc hMerge="1">
                  <a:txBody>
                    <a:bodyPr/>
                    <a:lstStyle>
                      <a:lvl1pPr marL="0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544145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1088291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632436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2176581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720726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3264872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809017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4353162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US" sz="1600" b="1" i="0">
                        <a:latin typeface="Adobe Clean Light" panose="020B0303020404020204" pitchFamily="34" charset="0"/>
                      </a:endParaRPr>
                    </a:p>
                  </a:txBody>
                  <a:tcPr marR="17497" marT="13226" marB="1322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>
                      <a:lvl1pPr marL="0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544145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1088291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632436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2176581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720726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3264872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809017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4353162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rtl="0"/>
                      <a:endParaRPr lang="en-US" sz="1300" b="1" i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dobe Clean Light" panose="020B0303020404020204" pitchFamily="34" charset="0"/>
                      </a:endParaRPr>
                    </a:p>
                  </a:txBody>
                  <a:tcPr marL="17497" marR="17497" marT="49597" marB="49597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6453165"/>
                  </a:ext>
                </a:extLst>
              </a:tr>
              <a:tr h="258021">
                <a:tc rowSpan="2">
                  <a:txBody>
                    <a:bodyPr/>
                    <a:lstStyle>
                      <a:lvl1pPr marL="0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544145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1088291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632436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2176581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720726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3264872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809017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4353162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b="0" i="0">
                          <a:solidFill>
                            <a:schemeClr val="bg1"/>
                          </a:solidFill>
                          <a:latin typeface="+mj-lt"/>
                          <a:ea typeface="+mn-ea"/>
                          <a:cs typeface="+mn-cs"/>
                        </a:rPr>
                        <a:t>Esperto assegnato</a:t>
                      </a:r>
                    </a:p>
                  </a:txBody>
                  <a:tcPr marL="41992" marR="41992" marT="16797" marB="16797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A6AE"/>
                    </a:solidFill>
                  </a:tcPr>
                </a:tc>
                <a:tc>
                  <a:txBody>
                    <a:bodyPr/>
                    <a:lstStyle>
                      <a:lvl1pPr marL="0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544145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1088291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632436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2176581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720726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3264872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809017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4353162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88900" marR="0" lvl="0" indent="0" algn="l" defTabSz="108829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100" b="0" i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Named Support Engineer</a:t>
                      </a:r>
                    </a:p>
                  </a:txBody>
                  <a:tcPr marL="17497" marR="17497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>
                      <a:lvl1pPr marL="0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544145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1088291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632436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2176581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720726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3264872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809017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4353162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ctr" defTabSz="108829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it-IT" sz="1200" b="0" i="0" u="none" strike="noStrike" cap="none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✓</a:t>
                      </a:r>
                    </a:p>
                  </a:txBody>
                  <a:tcPr marL="17497" marR="17497" marT="13226" marB="13226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1264719"/>
                  </a:ext>
                </a:extLst>
              </a:tr>
              <a:tr h="309358">
                <a:tc vMerge="1">
                  <a:txBody>
                    <a:bodyPr/>
                    <a:lstStyle/>
                    <a:p>
                      <a:pPr marL="182880" algn="l" defTabSz="914400" rtl="0" eaLnBrk="1" latinLnBrk="0" hangingPunct="1"/>
                      <a:endParaRPr lang="en-US" sz="1200" b="0" i="0" kern="1200">
                        <a:solidFill>
                          <a:schemeClr val="tx1"/>
                        </a:solidFill>
                        <a:latin typeface="Adobe Clean Light" panose="020B0303020404020204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T="18288" marB="18288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544145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1088291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632436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2176581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720726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3264872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809017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4353162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88900" indent="0" algn="l" defTabSz="1088291" rtl="0" eaLnBrk="1" latinLnBrk="0" hangingPunct="1"/>
                      <a:r>
                        <a:rPr lang="it-IT" sz="1100" b="0" i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Technical Account Manager</a:t>
                      </a:r>
                    </a:p>
                  </a:txBody>
                  <a:tcPr marL="17497" marR="17497" marT="13226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544145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1088291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632436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2176581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720726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3264872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809017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4353162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ctr" defTabSz="108829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it-IT" sz="1200" b="0" i="0" u="none" strike="noStrike" cap="none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✓</a:t>
                      </a:r>
                    </a:p>
                  </a:txBody>
                  <a:tcPr marL="17497" marR="17497" marT="13226" marB="13226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5056486"/>
                  </a:ext>
                </a:extLst>
              </a:tr>
              <a:tr h="258021">
                <a:tc rowSpan="11">
                  <a:txBody>
                    <a:bodyPr/>
                    <a:lstStyle>
                      <a:lvl1pPr marL="0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544145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1088291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632436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2176581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720726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3264872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809017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4353162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b="0" i="0">
                          <a:solidFill>
                            <a:schemeClr val="bg1"/>
                          </a:solidFill>
                          <a:latin typeface="+mj-lt"/>
                          <a:ea typeface="+mn-ea"/>
                          <a:cs typeface="+mn-cs"/>
                        </a:rPr>
                        <a:t>Servizi di assistenza</a:t>
                      </a:r>
                    </a:p>
                  </a:txBody>
                  <a:tcPr marL="0" marR="0" marT="16797" marB="16797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544145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1088291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632436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2176581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720726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3264872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809017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4353162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88900" indent="0" algn="l" defTabSz="1088291" rtl="0" eaLnBrk="1" latinLnBrk="0" hangingPunct="1"/>
                      <a:r>
                        <a:rPr lang="it-IT" sz="1100" b="0" i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Supporto Online</a:t>
                      </a:r>
                    </a:p>
                  </a:txBody>
                  <a:tcPr marL="17497" marR="17497" marT="13226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>
                      <a:lvl1pPr marL="0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544145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1088291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632436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2176581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720726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3264872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809017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4353162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ctr" defTabSz="108829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it-IT" sz="1200" b="0" i="0" u="none" strike="noStrike" cap="none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24x5</a:t>
                      </a:r>
                    </a:p>
                  </a:txBody>
                  <a:tcPr marL="17497" marR="17497" marT="13226" marB="13226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0111599"/>
                  </a:ext>
                </a:extLst>
              </a:tr>
              <a:tr h="25802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544145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1088291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632436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2176581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720726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3264872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809017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4353162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88900" marR="0" lvl="0" indent="0" algn="l" defTabSz="108829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100" b="0" i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Supporto per problemi P1 24x7 </a:t>
                      </a:r>
                    </a:p>
                  </a:txBody>
                  <a:tcPr marL="17497" marR="17497" marT="13226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544145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1088291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632436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2176581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720726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3264872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809017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4353162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ctr" defTabSz="108829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it-IT" sz="1200" b="0" i="0" u="none" strike="noStrike" cap="none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✓</a:t>
                      </a:r>
                    </a:p>
                  </a:txBody>
                  <a:tcPr marL="17497" marR="17497" marT="13226" marB="13226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7982916"/>
                  </a:ext>
                </a:extLst>
              </a:tr>
              <a:tr h="258021">
                <a:tc vMerge="1">
                  <a:txBody>
                    <a:bodyPr/>
                    <a:lstStyle/>
                    <a:p>
                      <a:pPr marL="182880" algn="l" rtl="0"/>
                      <a:endParaRPr lang="en-US" sz="1200" b="0" i="0">
                        <a:solidFill>
                          <a:schemeClr val="tx1"/>
                        </a:solidFill>
                        <a:latin typeface="Adobe Clean Light" panose="020B0303020404020204" pitchFamily="34" charset="0"/>
                      </a:endParaRPr>
                    </a:p>
                  </a:txBody>
                  <a:tcPr marL="0" marR="0" marT="18288" marB="18288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>
                      <a:lvl1pPr marL="0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544145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1088291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632436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2176581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720726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3264872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809017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4353162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88900" indent="0" algn="l" defTabSz="1088291" rtl="0" eaLnBrk="1" latinLnBrk="0" hangingPunct="1"/>
                      <a:r>
                        <a:rPr lang="it-IT" sz="1100" b="0" i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Contatti di supporto designati</a:t>
                      </a:r>
                    </a:p>
                  </a:txBody>
                  <a:tcPr marL="17497" marR="17497" marT="13226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>
                      <a:lvl1pPr marL="0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544145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1088291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632436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2176581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720726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3264872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809017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4353162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ctr" defTabSz="108829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it-IT" sz="1200" b="0" i="0" u="none" strike="noStrike" cap="none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15</a:t>
                      </a:r>
                    </a:p>
                  </a:txBody>
                  <a:tcPr marL="17497" marR="17497" marT="13226" marB="13226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9488053"/>
                  </a:ext>
                </a:extLst>
              </a:tr>
              <a:tr h="258021">
                <a:tc vMerge="1">
                  <a:txBody>
                    <a:bodyPr/>
                    <a:lstStyle/>
                    <a:p>
                      <a:pPr marL="182880" algn="l" rtl="0"/>
                      <a:endParaRPr lang="en-US" sz="1200" b="0" i="0">
                        <a:solidFill>
                          <a:schemeClr val="tx1"/>
                        </a:solidFill>
                        <a:latin typeface="Adobe Clean Light" panose="020B0303020404020204" pitchFamily="34" charset="0"/>
                      </a:endParaRPr>
                    </a:p>
                  </a:txBody>
                  <a:tcPr marL="0" marR="0" marT="18288" marB="18288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>
                      <a:lvl1pPr marL="0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544145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1088291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632436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2176581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720726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3264872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809017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4353162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88900" indent="0" algn="l" defTabSz="1088291" rtl="0" eaLnBrk="1" latinLnBrk="0" hangingPunct="1"/>
                      <a:r>
                        <a:rPr lang="it-IT" sz="1100" b="0" i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Supporto telefonico in diretta</a:t>
                      </a:r>
                    </a:p>
                  </a:txBody>
                  <a:tcPr marL="17497" marR="17497" marT="13226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544145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1088291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632436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2176581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720726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3264872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809017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4353162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ctr" defTabSz="108829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it-IT" sz="1200" b="0" i="0" u="none" strike="noStrike" cap="none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✓</a:t>
                      </a:r>
                    </a:p>
                  </a:txBody>
                  <a:tcPr marL="17497" marR="17497" marT="13226" marB="13226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961505"/>
                  </a:ext>
                </a:extLst>
              </a:tr>
              <a:tr h="424875">
                <a:tc vMerge="1">
                  <a:txBody>
                    <a:bodyPr/>
                    <a:lstStyle/>
                    <a:p>
                      <a:pPr marL="18288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i="0">
                        <a:solidFill>
                          <a:schemeClr val="tx1"/>
                        </a:solidFill>
                        <a:latin typeface="Adobe Clean Light" panose="020B0303020404020204" pitchFamily="34" charset="0"/>
                      </a:endParaRPr>
                    </a:p>
                  </a:txBody>
                  <a:tcPr marL="0" marR="0" marT="18288" marB="18288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>
                      <a:lvl1pPr marL="0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544145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1088291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632436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2176581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720726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3264872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809017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4353162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88900" marR="0" lvl="0" indent="0" algn="l" defTabSz="108829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100" b="0" i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Gestione delle escalation</a:t>
                      </a:r>
                    </a:p>
                  </a:txBody>
                  <a:tcPr marL="17497" marR="17497" marT="13226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>
                      <a:lvl1pPr marL="0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544145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1088291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632436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2176581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720726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3264872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809017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4353162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ctr" defTabSz="108829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it-IT" sz="1200" b="0" i="0" u="none" strike="noStrike" cap="none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✓</a:t>
                      </a:r>
                    </a:p>
                  </a:txBody>
                  <a:tcPr marL="17497" marR="17497" marT="13226" marB="13226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887327"/>
                  </a:ext>
                </a:extLst>
              </a:tr>
              <a:tr h="429565">
                <a:tc vMerge="1">
                  <a:txBody>
                    <a:bodyPr/>
                    <a:lstStyle/>
                    <a:p>
                      <a:pPr marL="18288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i="0">
                        <a:solidFill>
                          <a:schemeClr val="tx1"/>
                        </a:solidFill>
                        <a:latin typeface="Adobe Clean Light" panose="020B0303020404020204" pitchFamily="34" charset="0"/>
                      </a:endParaRPr>
                    </a:p>
                  </a:txBody>
                  <a:tcPr marL="0" marR="0" marT="18288" marB="18288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>
                      <a:lvl1pPr marL="0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544145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1088291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632436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2176581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720726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3264872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809017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4353162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88900" marR="0" lvl="0" indent="0" algn="l" defTabSz="108829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100" b="0" i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Valutazioni dei servizi all’anno</a:t>
                      </a:r>
                    </a:p>
                  </a:txBody>
                  <a:tcPr marL="17497" marR="17497" marT="13226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544145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1088291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632436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2176581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720726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3264872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809017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4353162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ctr" defTabSz="108829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it-IT" sz="1200" b="0" i="0" u="none" strike="noStrike" cap="none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17497" marR="17497" marT="13226" marB="13226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5501666"/>
                  </a:ext>
                </a:extLst>
              </a:tr>
              <a:tr h="42956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88900" marR="0" lvl="0" indent="0" algn="l" defTabSz="108829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100" b="0" i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Sessioni con esperti all’anno</a:t>
                      </a:r>
                    </a:p>
                  </a:txBody>
                  <a:tcPr marL="17497" marR="17497" marT="13226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29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it-IT" sz="1200" b="0" i="0" u="none" strike="noStrike" cap="none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17497" marR="17497" marT="13226" marB="13226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7813536"/>
                  </a:ext>
                </a:extLst>
              </a:tr>
              <a:tr h="424875">
                <a:tc vMerge="1">
                  <a:txBody>
                    <a:bodyPr/>
                    <a:lstStyle/>
                    <a:p>
                      <a:pPr marL="18288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i="0">
                        <a:solidFill>
                          <a:schemeClr val="tx1"/>
                        </a:solidFill>
                        <a:latin typeface="Adobe Clean Light" panose="020B0303020404020204" pitchFamily="34" charset="0"/>
                      </a:endParaRPr>
                    </a:p>
                  </a:txBody>
                  <a:tcPr marL="0" marR="0" marT="18288" marB="18288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>
                      <a:lvl1pPr marL="0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544145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1088291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632436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2176581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720726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3264872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809017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4353162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88900" marR="0" lvl="0" indent="0" algn="l" defTabSz="108829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100" b="0" i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Gestione degli eventi</a:t>
                      </a:r>
                    </a:p>
                  </a:txBody>
                  <a:tcPr marL="17497" marR="17497" marT="13226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544145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1088291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632436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2176581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720726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3264872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809017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4353162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ctr" defTabSz="108829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it-IT" sz="1200" b="0" i="0" u="none" strike="noStrike" cap="none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✓</a:t>
                      </a:r>
                    </a:p>
                  </a:txBody>
                  <a:tcPr marL="17497" marR="17497" marT="13226" marB="13226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1144576"/>
                  </a:ext>
                </a:extLst>
              </a:tr>
              <a:tr h="429565">
                <a:tc vMerge="1">
                  <a:txBody>
                    <a:bodyPr/>
                    <a:lstStyle/>
                    <a:p>
                      <a:pPr marL="182880" algn="l" rtl="0"/>
                      <a:endParaRPr lang="en-US" sz="1200" b="0" i="0">
                        <a:solidFill>
                          <a:schemeClr val="tx1"/>
                        </a:solidFill>
                        <a:latin typeface="Adobe Clean Light" panose="020B0303020404020204" pitchFamily="34" charset="0"/>
                      </a:endParaRPr>
                    </a:p>
                  </a:txBody>
                  <a:tcPr marL="0" marR="0" marT="18288" marB="18288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>
                      <a:lvl1pPr marL="0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544145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1088291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632436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2176581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720726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3264872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809017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4353162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88900" indent="0" algn="l" defTabSz="1088291" rtl="0" eaLnBrk="1" latinLnBrk="0" hangingPunct="1"/>
                      <a:r>
                        <a:rPr lang="it-IT" sz="11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Valutazione ambiente, manutenzione </a:t>
                      </a:r>
                      <a:br>
                        <a:rPr lang="it-IT" sz="11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it-IT" sz="11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e monitoraggio</a:t>
                      </a:r>
                    </a:p>
                  </a:txBody>
                  <a:tcPr marL="17497" marR="17497" marT="13226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>
                      <a:lvl1pPr marL="0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544145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1088291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632436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2176581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720726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3264872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809017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4353162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ctr" defTabSz="108829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it-IT" sz="1200" b="0" i="0" u="none" strike="noStrike" cap="none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✓</a:t>
                      </a:r>
                    </a:p>
                  </a:txBody>
                  <a:tcPr marL="17497" marR="17497" marT="13226" marB="13226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4641712"/>
                  </a:ext>
                </a:extLst>
              </a:tr>
              <a:tr h="429565">
                <a:tc vMerge="1">
                  <a:txBody>
                    <a:bodyPr/>
                    <a:lstStyle/>
                    <a:p>
                      <a:pPr marL="182880" algn="l" rtl="0"/>
                      <a:endParaRPr lang="en-US" sz="1200" b="0" i="0">
                        <a:solidFill>
                          <a:schemeClr val="tx1"/>
                        </a:solidFill>
                        <a:latin typeface="Adobe Clean Light" panose="020B0303020404020204" pitchFamily="34" charset="0"/>
                      </a:endParaRPr>
                    </a:p>
                  </a:txBody>
                  <a:tcPr marL="0" marR="0" marT="18288" marB="18288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>
                      <a:lvl1pPr marL="0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544145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1088291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632436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2176581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720726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3264872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809017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4353162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88900" indent="0" algn="l" defTabSz="1088291" rtl="0" eaLnBrk="1" latinLnBrk="0" hangingPunct="1"/>
                      <a:r>
                        <a:rPr lang="it-IT" sz="1100" b="0" i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Valutazione della roadmap di prodotti, versioni, migrazione e aggiornamento</a:t>
                      </a:r>
                    </a:p>
                  </a:txBody>
                  <a:tcPr marL="17497" marR="17497" marT="13226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544145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1088291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632436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2176581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720726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3264872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809017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4353162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ctr" defTabSz="108829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it-IT" sz="1200" b="0" i="0" u="none" strike="noStrike" cap="none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✓</a:t>
                      </a:r>
                    </a:p>
                  </a:txBody>
                  <a:tcPr marL="17497" marR="17497" marT="13226" marB="13226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1792154"/>
                  </a:ext>
                </a:extLst>
              </a:tr>
              <a:tr h="429565">
                <a:tc vMerge="1">
                  <a:txBody>
                    <a:bodyPr/>
                    <a:lstStyle/>
                    <a:p>
                      <a:pPr marL="182880" algn="l" rtl="0"/>
                      <a:endParaRPr lang="en-US" sz="1200" b="0" i="0">
                        <a:solidFill>
                          <a:schemeClr val="tx1"/>
                        </a:solidFill>
                        <a:latin typeface="Adobe Clean Light" panose="020B0303020404020204" pitchFamily="34" charset="0"/>
                      </a:endParaRPr>
                    </a:p>
                  </a:txBody>
                  <a:tcPr marL="0" marR="0" marT="18288" marB="18288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>
                      <a:lvl1pPr marL="0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544145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1088291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632436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2176581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720726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3264872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809017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4353162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88900" indent="0" algn="l" defTabSz="1088291" rtl="0" eaLnBrk="1" latinLnBrk="0" hangingPunct="1"/>
                      <a:r>
                        <a:rPr lang="it-IT" sz="11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Attività di supporto cloud – </a:t>
                      </a:r>
                      <a:br>
                        <a:rPr lang="it-IT" sz="11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it-IT" sz="11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Experience Manager as Cloud</a:t>
                      </a:r>
                    </a:p>
                  </a:txBody>
                  <a:tcPr marL="17497" marR="17497" marT="13226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>
                      <a:lvl1pPr marL="0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544145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1088291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632436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2176581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720726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3264872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809017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4353162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ctr" defTabSz="108829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it-IT" sz="1200" b="0" i="0" u="none" strike="noStrike" cap="none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✓</a:t>
                      </a:r>
                    </a:p>
                  </a:txBody>
                  <a:tcPr marL="17497" marR="17497" marT="13226" marB="13226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6353945"/>
                  </a:ext>
                </a:extLst>
              </a:tr>
              <a:tr h="429565">
                <a:tc rowSpan="2">
                  <a:txBody>
                    <a:bodyPr/>
                    <a:lstStyle>
                      <a:lvl1pPr marL="0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544145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1088291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632436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2176581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720726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3264872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809017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4353162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b="0" i="0">
                          <a:solidFill>
                            <a:schemeClr val="bg1"/>
                          </a:solidFill>
                          <a:latin typeface="+mj-lt"/>
                          <a:ea typeface="+mn-ea"/>
                          <a:cs typeface="+mn-cs"/>
                        </a:rPr>
                        <a:t>Servizi sul campo</a:t>
                      </a:r>
                    </a:p>
                  </a:txBody>
                  <a:tcPr marL="0" marR="0" marT="16797" marB="16797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C2C2C"/>
                    </a:solidFill>
                  </a:tcPr>
                </a:tc>
                <a:tc>
                  <a:txBody>
                    <a:bodyPr/>
                    <a:lstStyle>
                      <a:lvl1pPr marL="0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544145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1088291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632436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2176581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720726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3264872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809017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4353162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88900" indent="0" algn="l" defTabSz="1088291" rtl="0" eaLnBrk="1" latinLnBrk="0" hangingPunct="1"/>
                      <a:r>
                        <a:rPr lang="it-IT" sz="11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Launch Advisory - Nel primo anno </a:t>
                      </a:r>
                      <a:br>
                        <a:rPr lang="it-IT" sz="11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it-IT" sz="11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di nuove soluzioni</a:t>
                      </a:r>
                    </a:p>
                  </a:txBody>
                  <a:tcPr marL="17497" marR="17497" marT="13226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544145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1088291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632436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2176581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720726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3264872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809017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4353162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ctr" defTabSz="108829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it-IT" sz="1200" b="0" i="0" u="none" strike="noStrike" cap="none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✓</a:t>
                      </a:r>
                    </a:p>
                  </a:txBody>
                  <a:tcPr marL="17497" marR="17497" marT="13226" marB="13226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2198372"/>
                  </a:ext>
                </a:extLst>
              </a:tr>
              <a:tr h="258021">
                <a:tc vMerge="1">
                  <a:txBody>
                    <a:bodyPr/>
                    <a:lstStyle/>
                    <a:p>
                      <a:pPr marL="182880" marR="0" lvl="0" indent="0" algn="l" defTabSz="108829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i="0">
                        <a:latin typeface="Adobe Clean Light" panose="020B0303020404020204" pitchFamily="34" charset="0"/>
                      </a:endParaRPr>
                    </a:p>
                  </a:txBody>
                  <a:tcPr marL="0" marR="0" marT="18288" marB="18288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>
                      <a:lvl1pPr marL="0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544145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1088291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632436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2176581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720726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3264872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809017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4353162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88900" marR="0" lvl="0" indent="0" algn="l" defTabSz="108829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100" b="0" i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Attività di servizi sul campo </a:t>
                      </a:r>
                    </a:p>
                  </a:txBody>
                  <a:tcPr marL="17497" marR="17497" marT="13226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>
                      <a:lvl1pPr marL="0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544145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1088291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632436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2176581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720726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3264872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809017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4353162" algn="l" defTabSz="1088291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ctr" defTabSz="108829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it-IT" sz="12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17497" marR="17497" marT="13226" marB="13226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5431232"/>
                  </a:ext>
                </a:extLst>
              </a:tr>
            </a:tbl>
          </a:graphicData>
        </a:graphic>
      </p:graphicFrame>
      <p:grpSp>
        <p:nvGrpSpPr>
          <p:cNvPr id="43" name="Group 42">
            <a:extLst>
              <a:ext uri="{FF2B5EF4-FFF2-40B4-BE49-F238E27FC236}">
                <a16:creationId xmlns:a16="http://schemas.microsoft.com/office/drawing/2014/main" id="{C829D3E5-E657-4CF2-8D46-EFF63C8778A2}"/>
              </a:ext>
            </a:extLst>
          </p:cNvPr>
          <p:cNvGrpSpPr/>
          <p:nvPr/>
        </p:nvGrpSpPr>
        <p:grpSpPr>
          <a:xfrm>
            <a:off x="4605743" y="6298526"/>
            <a:ext cx="7275362" cy="294761"/>
            <a:chOff x="4000500" y="1895754"/>
            <a:chExt cx="1000125" cy="2664807"/>
          </a:xfrm>
        </p:grpSpPr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8057B8E1-1986-4A38-9582-EB9C676CBFEF}"/>
                </a:ext>
              </a:extLst>
            </p:cNvPr>
            <p:cNvSpPr/>
            <p:nvPr/>
          </p:nvSpPr>
          <p:spPr>
            <a:xfrm>
              <a:off x="4000500" y="1895754"/>
              <a:ext cx="1000125" cy="2664807"/>
            </a:xfrm>
            <a:prstGeom prst="roundRect">
              <a:avLst>
                <a:gd name="adj" fmla="val 50000"/>
              </a:avLst>
            </a:prstGeom>
            <a:solidFill>
              <a:srgbClr val="6B737B"/>
            </a:solidFill>
            <a:ln w="25400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dobe Clean ExtraBold"/>
                <a:ea typeface="+mn-ea"/>
                <a:cs typeface="+mn-cs"/>
              </a:endParaRPr>
            </a:p>
          </p:txBody>
        </p:sp>
        <p:sp>
          <p:nvSpPr>
            <p:cNvPr id="50" name="Rectangle: Rounded Corners 49">
              <a:extLst>
                <a:ext uri="{FF2B5EF4-FFF2-40B4-BE49-F238E27FC236}">
                  <a16:creationId xmlns:a16="http://schemas.microsoft.com/office/drawing/2014/main" id="{D5CD6983-9A7E-4E3E-B2D3-CE842E83FCA4}"/>
                </a:ext>
              </a:extLst>
            </p:cNvPr>
            <p:cNvSpPr/>
            <p:nvPr/>
          </p:nvSpPr>
          <p:spPr>
            <a:xfrm>
              <a:off x="4000500" y="1895754"/>
              <a:ext cx="1000125" cy="2664807"/>
            </a:xfrm>
            <a:prstGeom prst="roundRect">
              <a:avLst>
                <a:gd name="adj" fmla="val 50000"/>
              </a:avLst>
            </a:prstGeom>
            <a:solidFill>
              <a:srgbClr val="F4F6F8">
                <a:alpha val="10000"/>
              </a:srgbClr>
            </a:solidFill>
            <a:ln w="25400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200" b="0" i="0" u="none" strike="noStrike" cap="none" normalizeH="0" baseline="0" noProof="0">
                  <a:ln>
                    <a:noFill/>
                  </a:ln>
                  <a:solidFill>
                    <a:srgbClr val="FFFFFF"/>
                  </a:solidFill>
                  <a:uLnTx/>
                  <a:uFillTx/>
                  <a:latin typeface="Adobe Clean ExtraBold"/>
                  <a:ea typeface="+mn-ea"/>
                  <a:cs typeface="+mn-cs"/>
                </a:rPr>
                <a:t>Contatti di supporto designati - Elenco di 15 utenti autorizzati a interagire con l'Assistenza clienti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0347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1B4F9-D34A-487E-A277-D95C430F4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Linee guida dell'Assistenza clienti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4510472-CFDE-4069-A3AE-0844B7B8A89C}"/>
              </a:ext>
            </a:extLst>
          </p:cNvPr>
          <p:cNvSpPr/>
          <p:nvPr/>
        </p:nvSpPr>
        <p:spPr>
          <a:xfrm>
            <a:off x="0" y="946379"/>
            <a:ext cx="12192000" cy="73954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I portali e gli alias forniscono l'accesso a un'ampia gamma di informazioni e risorse di supporto. </a:t>
            </a:r>
            <a:br>
              <a:rPr lang="it-IT" dirty="0"/>
            </a:br>
            <a:r>
              <a:rPr lang="it-IT" dirty="0"/>
              <a:t>Visualizza i tuoi ticket aperti, invia nuovi ticket e contatta l'Assistenza clienti.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CC9B939-6C03-4BEA-823E-6216C72B8474}"/>
              </a:ext>
            </a:extLst>
          </p:cNvPr>
          <p:cNvSpPr/>
          <p:nvPr/>
        </p:nvSpPr>
        <p:spPr>
          <a:xfrm>
            <a:off x="350360" y="2062615"/>
            <a:ext cx="5655533" cy="4551849"/>
          </a:xfrm>
          <a:prstGeom prst="rect">
            <a:avLst/>
          </a:prstGeom>
          <a:solidFill>
            <a:srgbClr val="F5F5F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Adobe Clean SemiLight" panose="020B0403020404020204" pitchFamily="34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ED7BDB6-351A-4BD0-B89A-EB2413570319}"/>
              </a:ext>
            </a:extLst>
          </p:cNvPr>
          <p:cNvGrpSpPr/>
          <p:nvPr/>
        </p:nvGrpSpPr>
        <p:grpSpPr>
          <a:xfrm>
            <a:off x="444131" y="2172785"/>
            <a:ext cx="5467991" cy="360000"/>
            <a:chOff x="4000500" y="1895754"/>
            <a:chExt cx="1000125" cy="2664807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F25EBF74-7021-410D-90A0-16EC337764D8}"/>
                </a:ext>
              </a:extLst>
            </p:cNvPr>
            <p:cNvSpPr/>
            <p:nvPr/>
          </p:nvSpPr>
          <p:spPr>
            <a:xfrm>
              <a:off x="4000500" y="1895754"/>
              <a:ext cx="1000125" cy="2664807"/>
            </a:xfrm>
            <a:prstGeom prst="roundRect">
              <a:avLst>
                <a:gd name="adj" fmla="val 50000"/>
              </a:avLst>
            </a:prstGeom>
            <a:solidFill>
              <a:srgbClr val="2C2C2C"/>
            </a:solidFill>
            <a:ln w="25400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dobe Clean ExtraBold"/>
                <a:ea typeface="+mn-ea"/>
                <a:cs typeface="+mn-cs"/>
              </a:endParaRPr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522F6EB7-E06B-43A9-8CF9-795748EF9DB5}"/>
                </a:ext>
              </a:extLst>
            </p:cNvPr>
            <p:cNvSpPr/>
            <p:nvPr/>
          </p:nvSpPr>
          <p:spPr>
            <a:xfrm>
              <a:off x="4000500" y="1895754"/>
              <a:ext cx="1000125" cy="2664807"/>
            </a:xfrm>
            <a:prstGeom prst="roundRect">
              <a:avLst>
                <a:gd name="adj" fmla="val 50000"/>
              </a:avLst>
            </a:prstGeom>
            <a:solidFill>
              <a:srgbClr val="F4F6F8">
                <a:alpha val="10000"/>
              </a:srgbClr>
            </a:solidFill>
            <a:ln w="25400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txBody>
            <a:bodyPr rtlCol="0" anchor="ctr"/>
            <a:lstStyle/>
            <a:p>
              <a:pPr algn="ctr"/>
              <a:r>
                <a:rPr lang="it-IT" sz="1600">
                  <a:solidFill>
                    <a:srgbClr val="FFFFFF"/>
                  </a:solidFill>
                  <a:latin typeface="Adobe Clean ExtraBold"/>
                </a:rPr>
                <a:t>Di cosa si occupa l'Assistenza clienti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8062D30E-8CEE-4342-95A0-AAB730AF476B}"/>
              </a:ext>
            </a:extLst>
          </p:cNvPr>
          <p:cNvSpPr txBox="1"/>
          <p:nvPr/>
        </p:nvSpPr>
        <p:spPr>
          <a:xfrm>
            <a:off x="497256" y="2565928"/>
            <a:ext cx="5361740" cy="268560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10000"/>
              </a:lnSpc>
              <a:spcBef>
                <a:spcPts val="300"/>
              </a:spcBef>
            </a:pPr>
            <a:r>
              <a:rPr lang="it-IT" sz="1700" dirty="0">
                <a:ln>
                  <a:noFill/>
                </a:ln>
                <a:solidFill>
                  <a:srgbClr val="000000"/>
                </a:solidFill>
                <a:latin typeface="Wingdings"/>
                <a:sym typeface="Wingdings"/>
              </a:rPr>
              <a:t>ü</a:t>
            </a:r>
            <a:r>
              <a:rPr lang="it-IT" sz="1700" dirty="0">
                <a:ln>
                  <a:noFill/>
                </a:ln>
                <a:solidFill>
                  <a:srgbClr val="000000"/>
                </a:solidFill>
                <a:latin typeface="Calibri"/>
                <a:cs typeface="Calibri"/>
              </a:rPr>
              <a:t> </a:t>
            </a:r>
            <a:r>
              <a:rPr lang="it-IT" sz="1700" dirty="0">
                <a:ln>
                  <a:noFill/>
                </a:ln>
                <a:solidFill>
                  <a:srgbClr val="000000"/>
                </a:solidFill>
                <a:latin typeface="Adobe Clean"/>
              </a:rPr>
              <a:t>Assistenza per l'individuazione e la risoluzione dei problemi del prodotto sulle configurazioni supportate</a:t>
            </a:r>
            <a:r>
              <a:rPr lang="it-IT" sz="1700" dirty="0">
                <a:solidFill>
                  <a:srgbClr val="000000"/>
                </a:solidFill>
                <a:latin typeface="Adobe Clean"/>
              </a:rPr>
              <a:t> </a:t>
            </a:r>
          </a:p>
          <a:p>
            <a:pPr>
              <a:lnSpc>
                <a:spcPct val="110000"/>
              </a:lnSpc>
            </a:pPr>
            <a:r>
              <a:rPr lang="it-IT" sz="1700" dirty="0">
                <a:ln>
                  <a:noFill/>
                </a:ln>
                <a:solidFill>
                  <a:srgbClr val="000000"/>
                </a:solidFill>
                <a:latin typeface="Wingdings"/>
                <a:sym typeface="Wingdings"/>
              </a:rPr>
              <a:t>ü</a:t>
            </a:r>
            <a:r>
              <a:rPr lang="it-IT" sz="1700" dirty="0">
                <a:ln>
                  <a:noFill/>
                </a:ln>
                <a:solidFill>
                  <a:srgbClr val="000000"/>
                </a:solidFill>
                <a:latin typeface="Calibri"/>
                <a:cs typeface="Calibri"/>
              </a:rPr>
              <a:t> </a:t>
            </a:r>
            <a:r>
              <a:rPr lang="it-IT" sz="1700" dirty="0">
                <a:ln>
                  <a:noFill/>
                </a:ln>
                <a:solidFill>
                  <a:srgbClr val="000000"/>
                </a:solidFill>
                <a:latin typeface="Adobe Clean"/>
              </a:rPr>
              <a:t>Diagnostica remota</a:t>
            </a:r>
            <a:r>
              <a:rPr lang="it-IT" sz="1700" dirty="0">
                <a:solidFill>
                  <a:srgbClr val="000000"/>
                </a:solidFill>
                <a:latin typeface="Adobe Clean"/>
              </a:rPr>
              <a:t> </a:t>
            </a:r>
          </a:p>
          <a:p>
            <a:pPr marL="0" marR="0" indent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it-IT" sz="1700" dirty="0">
                <a:ln>
                  <a:noFill/>
                </a:ln>
                <a:solidFill>
                  <a:srgbClr val="000000"/>
                </a:solidFill>
                <a:latin typeface="Wingdings"/>
                <a:sym typeface="Wingdings"/>
              </a:rPr>
              <a:t>ü</a:t>
            </a:r>
            <a:r>
              <a:rPr lang="it-IT" sz="1700" dirty="0">
                <a:ln>
                  <a:noFill/>
                </a:ln>
                <a:solidFill>
                  <a:srgbClr val="000000"/>
                </a:solidFill>
                <a:latin typeface="Calibri"/>
                <a:cs typeface="Calibri"/>
              </a:rPr>
              <a:t> </a:t>
            </a:r>
            <a:r>
              <a:rPr lang="it-IT" sz="1700" dirty="0">
                <a:ln>
                  <a:noFill/>
                </a:ln>
                <a:solidFill>
                  <a:srgbClr val="000000"/>
                </a:solidFill>
                <a:latin typeface="Adobe Clean"/>
              </a:rPr>
              <a:t>Miglioramenti dei servizi aggiuntivi disponibili </a:t>
            </a:r>
            <a:br>
              <a:rPr lang="it-IT" sz="1700" dirty="0">
                <a:ln>
                  <a:noFill/>
                </a:ln>
                <a:solidFill>
                  <a:srgbClr val="000000"/>
                </a:solidFill>
                <a:latin typeface="Adobe Clean"/>
              </a:rPr>
            </a:br>
            <a:r>
              <a:rPr lang="it-IT" sz="1700" dirty="0">
                <a:ln>
                  <a:noFill/>
                </a:ln>
                <a:solidFill>
                  <a:srgbClr val="000000"/>
                </a:solidFill>
                <a:latin typeface="Adobe Clean"/>
              </a:rPr>
              <a:t>per personalizzare il pacchetto di supporto</a:t>
            </a:r>
          </a:p>
          <a:p>
            <a:pPr marL="0" marR="0" indent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it-IT" sz="1700" dirty="0">
                <a:ln>
                  <a:noFill/>
                </a:ln>
                <a:solidFill>
                  <a:srgbClr val="000000"/>
                </a:solidFill>
                <a:latin typeface="Wingdings"/>
                <a:sym typeface="Wingdings"/>
              </a:rPr>
              <a:t>ü</a:t>
            </a:r>
            <a:r>
              <a:rPr lang="it-IT" sz="1700" dirty="0">
                <a:ln>
                  <a:noFill/>
                </a:ln>
                <a:solidFill>
                  <a:srgbClr val="000000"/>
                </a:solidFill>
                <a:latin typeface="Calibri"/>
                <a:cs typeface="Calibri"/>
              </a:rPr>
              <a:t> </a:t>
            </a:r>
            <a:r>
              <a:rPr lang="it-IT" sz="1700" dirty="0">
                <a:ln>
                  <a:noFill/>
                </a:ln>
                <a:solidFill>
                  <a:srgbClr val="000000"/>
                </a:solidFill>
                <a:latin typeface="Adobe Clean"/>
              </a:rPr>
              <a:t>Rilasci di aggiornamenti del prodotto (on premise)</a:t>
            </a:r>
          </a:p>
          <a:p>
            <a:pPr>
              <a:lnSpc>
                <a:spcPct val="110000"/>
              </a:lnSpc>
            </a:pPr>
            <a:r>
              <a:rPr lang="it-IT" sz="1700" dirty="0">
                <a:ln>
                  <a:noFill/>
                </a:ln>
                <a:solidFill>
                  <a:srgbClr val="000000"/>
                </a:solidFill>
                <a:latin typeface="Wingdings"/>
                <a:sym typeface="Wingdings"/>
              </a:rPr>
              <a:t>ü</a:t>
            </a:r>
            <a:r>
              <a:rPr lang="it-IT" sz="1700" dirty="0">
                <a:ln>
                  <a:noFill/>
                </a:ln>
                <a:solidFill>
                  <a:srgbClr val="000000"/>
                </a:solidFill>
                <a:latin typeface="Calibri"/>
                <a:cs typeface="Calibri"/>
              </a:rPr>
              <a:t> </a:t>
            </a:r>
            <a:r>
              <a:rPr lang="it-IT" sz="1700" dirty="0">
                <a:ln>
                  <a:noFill/>
                </a:ln>
                <a:solidFill>
                  <a:srgbClr val="000000"/>
                </a:solidFill>
                <a:latin typeface="Adobe Clean"/>
              </a:rPr>
              <a:t>Rilasci di manutenzioni (on premise)</a:t>
            </a:r>
            <a:r>
              <a:rPr lang="it-IT" sz="1700" dirty="0">
                <a:solidFill>
                  <a:srgbClr val="000000"/>
                </a:solidFill>
                <a:latin typeface="Adobe Clean"/>
              </a:rPr>
              <a:t> </a:t>
            </a:r>
          </a:p>
          <a:p>
            <a:pPr>
              <a:lnSpc>
                <a:spcPct val="110000"/>
              </a:lnSpc>
            </a:pPr>
            <a:r>
              <a:rPr lang="it-IT" sz="1700" dirty="0">
                <a:latin typeface="Wingdings"/>
                <a:ea typeface="+mn-lt"/>
                <a:cs typeface="+mn-lt"/>
                <a:sym typeface="Wingdings"/>
              </a:rPr>
              <a:t>ü</a:t>
            </a:r>
            <a:r>
              <a:rPr lang="it-IT" sz="1700" dirty="0">
                <a:latin typeface="Calibri"/>
                <a:ea typeface="+mn-lt"/>
                <a:cs typeface="Calibri"/>
              </a:rPr>
              <a:t> </a:t>
            </a:r>
            <a:r>
              <a:rPr lang="it-IT" sz="1700" dirty="0"/>
              <a:t>Problema di integrazione delle applicazioni*</a:t>
            </a:r>
          </a:p>
          <a:p>
            <a:pPr marL="0" marR="0" indent="0" algn="l">
              <a:lnSpc>
                <a:spcPct val="119000"/>
              </a:lnSpc>
              <a:spcBef>
                <a:spcPts val="0"/>
              </a:spcBef>
              <a:spcAft>
                <a:spcPts val="600"/>
              </a:spcAft>
            </a:pPr>
            <a:endParaRPr lang="en-US" sz="1700" kern="1400" dirty="0">
              <a:ln>
                <a:noFill/>
              </a:ln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3CF4E0C-506B-4FE7-BAAA-208B5254F44F}"/>
              </a:ext>
            </a:extLst>
          </p:cNvPr>
          <p:cNvSpPr/>
          <p:nvPr/>
        </p:nvSpPr>
        <p:spPr>
          <a:xfrm>
            <a:off x="6149125" y="2062615"/>
            <a:ext cx="5655533" cy="4551849"/>
          </a:xfrm>
          <a:prstGeom prst="rect">
            <a:avLst/>
          </a:prstGeom>
          <a:solidFill>
            <a:srgbClr val="F5F5F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Adobe Clean SemiLight" panose="020B0403020404020204" pitchFamily="34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06E0D72-DA0C-475C-9A7B-3D1CFFCD12F7}"/>
              </a:ext>
            </a:extLst>
          </p:cNvPr>
          <p:cNvGrpSpPr/>
          <p:nvPr/>
        </p:nvGrpSpPr>
        <p:grpSpPr>
          <a:xfrm>
            <a:off x="6242896" y="2172785"/>
            <a:ext cx="5467991" cy="360000"/>
            <a:chOff x="4000500" y="1895754"/>
            <a:chExt cx="1000125" cy="2664807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50A75D72-7D93-4CB4-B3F7-358A520F283A}"/>
                </a:ext>
              </a:extLst>
            </p:cNvPr>
            <p:cNvSpPr/>
            <p:nvPr/>
          </p:nvSpPr>
          <p:spPr>
            <a:xfrm>
              <a:off x="4000500" y="1895754"/>
              <a:ext cx="1000125" cy="2664807"/>
            </a:xfrm>
            <a:prstGeom prst="roundRect">
              <a:avLst>
                <a:gd name="adj" fmla="val 50000"/>
              </a:avLst>
            </a:prstGeom>
            <a:solidFill>
              <a:srgbClr val="FA0F00"/>
            </a:solidFill>
            <a:ln w="25400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dobe Clean ExtraBold"/>
                <a:ea typeface="+mn-ea"/>
                <a:cs typeface="+mn-cs"/>
              </a:endParaRP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2B2874C0-205C-43EB-8B2C-A83C844B08AE}"/>
                </a:ext>
              </a:extLst>
            </p:cNvPr>
            <p:cNvSpPr/>
            <p:nvPr/>
          </p:nvSpPr>
          <p:spPr>
            <a:xfrm>
              <a:off x="4000500" y="1895754"/>
              <a:ext cx="1000125" cy="2664807"/>
            </a:xfrm>
            <a:prstGeom prst="roundRect">
              <a:avLst>
                <a:gd name="adj" fmla="val 50000"/>
              </a:avLst>
            </a:prstGeom>
            <a:solidFill>
              <a:srgbClr val="F4F6F8">
                <a:alpha val="10000"/>
              </a:srgbClr>
            </a:solidFill>
            <a:ln w="25400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txBody>
            <a:bodyPr rtlCol="0" anchor="ctr"/>
            <a:lstStyle/>
            <a:p>
              <a:pPr algn="ctr"/>
              <a:r>
                <a:rPr lang="it-IT" sz="1600">
                  <a:solidFill>
                    <a:srgbClr val="FFFFFF"/>
                  </a:solidFill>
                  <a:latin typeface="Adobe Clean ExtraBold"/>
                </a:rPr>
                <a:t>Di cosa non si occupa l'Assistenza clienti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291D50FA-8EFB-4B93-9C2C-15C1B3B9CA13}"/>
              </a:ext>
            </a:extLst>
          </p:cNvPr>
          <p:cNvSpPr txBox="1"/>
          <p:nvPr/>
        </p:nvSpPr>
        <p:spPr>
          <a:xfrm>
            <a:off x="6296021" y="2565928"/>
            <a:ext cx="5361740" cy="407893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10000"/>
              </a:lnSpc>
              <a:spcBef>
                <a:spcPts val="300"/>
              </a:spcBef>
            </a:pPr>
            <a:r>
              <a:rPr lang="it-IT" sz="1700" dirty="0">
                <a:solidFill>
                  <a:srgbClr val="000000"/>
                </a:solidFill>
                <a:latin typeface="Wingdings"/>
                <a:sym typeface="Wingdings"/>
              </a:rPr>
              <a:t>x</a:t>
            </a:r>
            <a:r>
              <a:rPr lang="it-IT" sz="1700" dirty="0">
                <a:solidFill>
                  <a:srgbClr val="000000"/>
                </a:solidFill>
                <a:latin typeface="Calibri"/>
                <a:cs typeface="Calibri"/>
              </a:rPr>
              <a:t> </a:t>
            </a:r>
            <a:r>
              <a:rPr lang="it-IT" sz="1700" dirty="0">
                <a:ln>
                  <a:noFill/>
                </a:ln>
                <a:solidFill>
                  <a:srgbClr val="000000"/>
                </a:solidFill>
                <a:latin typeface="Adobe Clean"/>
              </a:rPr>
              <a:t>Controlli dell'architettura</a:t>
            </a:r>
            <a:r>
              <a:rPr lang="it-IT" sz="1700" dirty="0">
                <a:solidFill>
                  <a:srgbClr val="000000"/>
                </a:solidFill>
                <a:latin typeface="Adobe Clean"/>
              </a:rPr>
              <a:t> </a:t>
            </a:r>
          </a:p>
          <a:p>
            <a:pPr>
              <a:lnSpc>
                <a:spcPct val="110000"/>
              </a:lnSpc>
            </a:pPr>
            <a:r>
              <a:rPr lang="it-IT" sz="1700" dirty="0">
                <a:solidFill>
                  <a:srgbClr val="000000"/>
                </a:solidFill>
                <a:latin typeface="Wingdings"/>
                <a:sym typeface="Wingdings"/>
              </a:rPr>
              <a:t>x</a:t>
            </a:r>
            <a:r>
              <a:rPr lang="it-IT" sz="1700" dirty="0">
                <a:solidFill>
                  <a:srgbClr val="000000"/>
                </a:solidFill>
                <a:latin typeface="Calibri"/>
                <a:cs typeface="Calibri"/>
              </a:rPr>
              <a:t> </a:t>
            </a:r>
            <a:r>
              <a:rPr lang="it-IT" sz="1700" dirty="0">
                <a:ln>
                  <a:noFill/>
                </a:ln>
                <a:solidFill>
                  <a:srgbClr val="000000"/>
                </a:solidFill>
                <a:latin typeface="Adobe Clean"/>
              </a:rPr>
              <a:t>Revisione del codice personalizzato o risoluzione </a:t>
            </a:r>
            <a:br>
              <a:rPr lang="it-IT" sz="1700" dirty="0">
                <a:ln>
                  <a:noFill/>
                </a:ln>
                <a:solidFill>
                  <a:srgbClr val="000000"/>
                </a:solidFill>
                <a:latin typeface="Adobe Clean"/>
              </a:rPr>
            </a:br>
            <a:r>
              <a:rPr lang="it-IT" sz="1700" dirty="0">
                <a:ln>
                  <a:noFill/>
                </a:ln>
                <a:solidFill>
                  <a:srgbClr val="000000"/>
                </a:solidFill>
                <a:latin typeface="Adobe Clean"/>
              </a:rPr>
              <a:t>dei problemi</a:t>
            </a:r>
            <a:r>
              <a:rPr lang="it-IT" sz="1700" dirty="0">
                <a:solidFill>
                  <a:srgbClr val="000000"/>
                </a:solidFill>
                <a:latin typeface="Adobe Clean"/>
              </a:rPr>
              <a:t> </a:t>
            </a:r>
          </a:p>
          <a:p>
            <a:pPr marL="0" marR="0" indent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it-IT" sz="1700" dirty="0">
                <a:solidFill>
                  <a:srgbClr val="000000"/>
                </a:solidFill>
                <a:latin typeface="Wingdings"/>
                <a:sym typeface="Wingdings"/>
              </a:rPr>
              <a:t>x</a:t>
            </a:r>
            <a:r>
              <a:rPr lang="it-IT" sz="1700" dirty="0">
                <a:ln>
                  <a:noFill/>
                </a:ln>
                <a:solidFill>
                  <a:srgbClr val="000000"/>
                </a:solidFill>
                <a:latin typeface="Calibri"/>
                <a:cs typeface="Calibri"/>
              </a:rPr>
              <a:t> </a:t>
            </a:r>
            <a:r>
              <a:rPr lang="it-IT" sz="1700" dirty="0">
                <a:ln>
                  <a:noFill/>
                </a:ln>
                <a:solidFill>
                  <a:srgbClr val="000000"/>
                </a:solidFill>
                <a:latin typeface="Adobe Clean"/>
                <a:cs typeface="Calibri"/>
              </a:rPr>
              <a:t>Miglioramenti personalizzati (presentare un'idea </a:t>
            </a:r>
            <a:br>
              <a:rPr lang="it-IT" sz="1700" dirty="0">
                <a:ln>
                  <a:noFill/>
                </a:ln>
                <a:solidFill>
                  <a:srgbClr val="000000"/>
                </a:solidFill>
                <a:latin typeface="Adobe Clean"/>
                <a:cs typeface="Calibri"/>
              </a:rPr>
            </a:br>
            <a:r>
              <a:rPr lang="it-IT" sz="1700" dirty="0">
                <a:ln>
                  <a:noFill/>
                </a:ln>
                <a:solidFill>
                  <a:srgbClr val="000000"/>
                </a:solidFill>
                <a:latin typeface="Adobe Clean"/>
                <a:cs typeface="Calibri"/>
              </a:rPr>
              <a:t>alla community)</a:t>
            </a:r>
          </a:p>
          <a:p>
            <a:pPr>
              <a:lnSpc>
                <a:spcPct val="110000"/>
              </a:lnSpc>
            </a:pPr>
            <a:r>
              <a:rPr lang="it-IT" sz="1700" dirty="0">
                <a:solidFill>
                  <a:srgbClr val="000000"/>
                </a:solidFill>
                <a:latin typeface="Wingdings"/>
                <a:sym typeface="Wingdings"/>
              </a:rPr>
              <a:t>x</a:t>
            </a:r>
            <a:r>
              <a:rPr lang="it-IT" sz="1700" dirty="0">
                <a:solidFill>
                  <a:srgbClr val="000000"/>
                </a:solidFill>
                <a:latin typeface="Calibri"/>
                <a:cs typeface="Calibri"/>
              </a:rPr>
              <a:t> </a:t>
            </a:r>
            <a:r>
              <a:rPr lang="it-IT" sz="1700" dirty="0">
                <a:ln>
                  <a:noFill/>
                </a:ln>
                <a:solidFill>
                  <a:srgbClr val="000000"/>
                </a:solidFill>
                <a:latin typeface="Adobe Clean"/>
              </a:rPr>
              <a:t>Trasferimento di conoscenze e servizi di formazione</a:t>
            </a:r>
            <a:r>
              <a:rPr lang="it-IT" sz="1700" dirty="0">
                <a:solidFill>
                  <a:srgbClr val="000000"/>
                </a:solidFill>
                <a:latin typeface="Adobe Clean"/>
              </a:rPr>
              <a:t> </a:t>
            </a:r>
          </a:p>
          <a:p>
            <a:pPr>
              <a:lnSpc>
                <a:spcPct val="110000"/>
              </a:lnSpc>
            </a:pPr>
            <a:r>
              <a:rPr lang="it-IT" sz="1700" dirty="0">
                <a:solidFill>
                  <a:srgbClr val="000000"/>
                </a:solidFill>
                <a:latin typeface="Wingdings"/>
                <a:sym typeface="Wingdings"/>
              </a:rPr>
              <a:t>x</a:t>
            </a:r>
            <a:r>
              <a:rPr lang="it-IT" sz="1700" dirty="0">
                <a:solidFill>
                  <a:srgbClr val="000000"/>
                </a:solidFill>
                <a:latin typeface="Calibri"/>
                <a:cs typeface="Calibri"/>
              </a:rPr>
              <a:t> </a:t>
            </a:r>
            <a:r>
              <a:rPr lang="it-IT" sz="1700" dirty="0">
                <a:ln>
                  <a:noFill/>
                </a:ln>
                <a:solidFill>
                  <a:srgbClr val="000000"/>
                </a:solidFill>
                <a:latin typeface="Adobe Clean"/>
              </a:rPr>
              <a:t>Servizi di sviluppo</a:t>
            </a:r>
            <a:r>
              <a:rPr lang="it-IT" sz="1700" dirty="0">
                <a:solidFill>
                  <a:srgbClr val="000000"/>
                </a:solidFill>
                <a:latin typeface="Adobe Clean"/>
              </a:rPr>
              <a:t> </a:t>
            </a:r>
          </a:p>
          <a:p>
            <a:pPr marL="0" marR="0" indent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it-IT" sz="1700" dirty="0">
                <a:solidFill>
                  <a:srgbClr val="000000"/>
                </a:solidFill>
                <a:latin typeface="Wingdings"/>
                <a:sym typeface="Wingdings"/>
              </a:rPr>
              <a:t>x</a:t>
            </a:r>
            <a:r>
              <a:rPr lang="it-IT" sz="1700" dirty="0">
                <a:ln>
                  <a:noFill/>
                </a:ln>
                <a:solidFill>
                  <a:srgbClr val="000000"/>
                </a:solidFill>
                <a:latin typeface="Calibri"/>
                <a:cs typeface="Calibri"/>
              </a:rPr>
              <a:t> </a:t>
            </a:r>
            <a:r>
              <a:rPr lang="it-IT" sz="1700" dirty="0">
                <a:ln>
                  <a:noFill/>
                </a:ln>
                <a:solidFill>
                  <a:srgbClr val="000000"/>
                </a:solidFill>
                <a:latin typeface="Adobe Clean"/>
                <a:cs typeface="Calibri"/>
              </a:rPr>
              <a:t>Implementazione</a:t>
            </a:r>
          </a:p>
          <a:p>
            <a:pPr marL="0" marR="0" indent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it-IT" sz="1700" dirty="0">
                <a:solidFill>
                  <a:srgbClr val="000000"/>
                </a:solidFill>
                <a:latin typeface="Wingdings"/>
                <a:sym typeface="Wingdings"/>
              </a:rPr>
              <a:t>x</a:t>
            </a:r>
            <a:r>
              <a:rPr lang="it-IT" sz="1700" dirty="0">
                <a:ln>
                  <a:noFill/>
                </a:ln>
                <a:solidFill>
                  <a:srgbClr val="000000"/>
                </a:solidFill>
                <a:latin typeface="Calibri"/>
                <a:cs typeface="Calibri"/>
              </a:rPr>
              <a:t> </a:t>
            </a:r>
            <a:r>
              <a:rPr lang="it-IT" sz="1700" dirty="0">
                <a:ln>
                  <a:noFill/>
                </a:ln>
                <a:solidFill>
                  <a:srgbClr val="000000"/>
                </a:solidFill>
                <a:latin typeface="Adobe Clean"/>
                <a:cs typeface="Calibri"/>
              </a:rPr>
              <a:t>Raccomandazioni di prodotti o hardware di terzi</a:t>
            </a:r>
          </a:p>
          <a:p>
            <a:pPr>
              <a:lnSpc>
                <a:spcPct val="110000"/>
              </a:lnSpc>
            </a:pPr>
            <a:r>
              <a:rPr lang="it-IT" sz="1700" dirty="0">
                <a:solidFill>
                  <a:srgbClr val="000000"/>
                </a:solidFill>
                <a:latin typeface="Wingdings"/>
                <a:sym typeface="Wingdings"/>
              </a:rPr>
              <a:t>x</a:t>
            </a:r>
            <a:r>
              <a:rPr lang="it-IT" sz="1700" dirty="0">
                <a:solidFill>
                  <a:srgbClr val="000000"/>
                </a:solidFill>
                <a:latin typeface="Calibri"/>
                <a:cs typeface="Calibri"/>
              </a:rPr>
              <a:t> </a:t>
            </a:r>
            <a:r>
              <a:rPr lang="it-IT" sz="1700" dirty="0">
                <a:ln>
                  <a:noFill/>
                </a:ln>
                <a:solidFill>
                  <a:srgbClr val="000000"/>
                </a:solidFill>
                <a:latin typeface="Adobe Clean"/>
              </a:rPr>
              <a:t>Risoluzione dei problemi di prodotti non-Adobe</a:t>
            </a:r>
            <a:r>
              <a:rPr lang="it-IT" sz="1700" dirty="0">
                <a:solidFill>
                  <a:srgbClr val="000000"/>
                </a:solidFill>
                <a:latin typeface="Adobe Clean"/>
              </a:rPr>
              <a:t> </a:t>
            </a:r>
          </a:p>
          <a:p>
            <a:pPr marL="0" marR="0" indent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it-IT" sz="1700" dirty="0">
                <a:solidFill>
                  <a:srgbClr val="000000"/>
                </a:solidFill>
                <a:latin typeface="Wingdings"/>
                <a:sym typeface="Wingdings"/>
              </a:rPr>
              <a:t>x</a:t>
            </a:r>
            <a:r>
              <a:rPr lang="it-IT" sz="1700" dirty="0">
                <a:ln>
                  <a:noFill/>
                </a:ln>
                <a:solidFill>
                  <a:srgbClr val="000000"/>
                </a:solidFill>
                <a:latin typeface="Calibri"/>
                <a:cs typeface="Calibri"/>
              </a:rPr>
              <a:t> </a:t>
            </a:r>
            <a:r>
              <a:rPr lang="it-IT" sz="1700" dirty="0">
                <a:ln>
                  <a:noFill/>
                </a:ln>
                <a:solidFill>
                  <a:srgbClr val="000000"/>
                </a:solidFill>
                <a:latin typeface="Adobe Clean"/>
                <a:cs typeface="Calibri"/>
              </a:rPr>
              <a:t>Problemi dovuti a configurazioni non supportate </a:t>
            </a:r>
            <a:br>
              <a:rPr lang="it-IT" sz="1700" dirty="0">
                <a:ln>
                  <a:noFill/>
                </a:ln>
                <a:solidFill>
                  <a:srgbClr val="000000"/>
                </a:solidFill>
                <a:latin typeface="Adobe Clean"/>
                <a:cs typeface="Calibri"/>
              </a:rPr>
            </a:br>
            <a:r>
              <a:rPr lang="it-IT" sz="1700" dirty="0">
                <a:ln>
                  <a:noFill/>
                </a:ln>
                <a:solidFill>
                  <a:srgbClr val="000000"/>
                </a:solidFill>
                <a:latin typeface="Adobe Clean"/>
                <a:cs typeface="Calibri"/>
              </a:rPr>
              <a:t>(Nota: tali richieste devono essere incanalate)</a:t>
            </a:r>
          </a:p>
          <a:p>
            <a:r>
              <a:rPr lang="it-IT" sz="1700" dirty="0">
                <a:latin typeface="Wingdings"/>
                <a:ea typeface="+mn-lt"/>
                <a:cs typeface="+mn-lt"/>
                <a:sym typeface="Wingdings"/>
              </a:rPr>
              <a:t>x</a:t>
            </a:r>
            <a:r>
              <a:rPr lang="it-IT" sz="1700" dirty="0">
                <a:latin typeface="Calibri"/>
                <a:ea typeface="+mn-lt"/>
                <a:cs typeface="Calibri"/>
              </a:rPr>
              <a:t> </a:t>
            </a:r>
            <a:r>
              <a:rPr lang="it-IT" sz="1700" dirty="0"/>
              <a:t>Messa a punto delle prestazioni</a:t>
            </a:r>
          </a:p>
          <a:p>
            <a:pPr>
              <a:lnSpc>
                <a:spcPct val="110000"/>
              </a:lnSpc>
            </a:pPr>
            <a:r>
              <a:rPr lang="it-IT" sz="1700" dirty="0">
                <a:latin typeface="Wingdings"/>
                <a:ea typeface="+mn-lt"/>
                <a:cs typeface="+mn-lt"/>
                <a:sym typeface="Wingdings"/>
              </a:rPr>
              <a:t>x</a:t>
            </a:r>
            <a:r>
              <a:rPr lang="it-IT" sz="1700" dirty="0">
                <a:latin typeface="Calibri"/>
                <a:ea typeface="+mn-lt"/>
                <a:cs typeface="Calibri"/>
              </a:rPr>
              <a:t> </a:t>
            </a:r>
            <a:r>
              <a:rPr lang="it-IT" sz="1700" dirty="0"/>
              <a:t>Problemi non riproducibili 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880486C-289F-4C0E-8637-7E31EB8D3D1E}"/>
              </a:ext>
            </a:extLst>
          </p:cNvPr>
          <p:cNvGrpSpPr/>
          <p:nvPr/>
        </p:nvGrpSpPr>
        <p:grpSpPr>
          <a:xfrm>
            <a:off x="6059375" y="1967608"/>
            <a:ext cx="640080" cy="640080"/>
            <a:chOff x="-1372654" y="1685924"/>
            <a:chExt cx="1178993" cy="1095376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C9C288B6-9009-4196-861C-D976B6A26476}"/>
                </a:ext>
              </a:extLst>
            </p:cNvPr>
            <p:cNvSpPr/>
            <p:nvPr/>
          </p:nvSpPr>
          <p:spPr>
            <a:xfrm>
              <a:off x="-1372654" y="1685924"/>
              <a:ext cx="1178993" cy="109537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" name="Graphic 19" descr="Close with solid fill">
              <a:extLst>
                <a:ext uri="{FF2B5EF4-FFF2-40B4-BE49-F238E27FC236}">
                  <a16:creationId xmlns:a16="http://schemas.microsoft.com/office/drawing/2014/main" id="{F3405D52-9814-4005-9DF7-ECB2F164422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-1240357" y="1752600"/>
              <a:ext cx="914400" cy="914400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396EF94-A851-41E0-BB44-8BBF01F05F46}"/>
              </a:ext>
            </a:extLst>
          </p:cNvPr>
          <p:cNvGrpSpPr/>
          <p:nvPr/>
        </p:nvGrpSpPr>
        <p:grpSpPr>
          <a:xfrm>
            <a:off x="203463" y="1967608"/>
            <a:ext cx="640080" cy="640080"/>
            <a:chOff x="-2067980" y="4003938"/>
            <a:chExt cx="1178993" cy="1095376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6CA4900C-7445-4BC7-9007-57EBDCDC07C7}"/>
                </a:ext>
              </a:extLst>
            </p:cNvPr>
            <p:cNvSpPr/>
            <p:nvPr/>
          </p:nvSpPr>
          <p:spPr>
            <a:xfrm>
              <a:off x="-2067980" y="4003938"/>
              <a:ext cx="1178993" cy="109537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" name="Graphic 21" descr="Checkmark with solid fill">
              <a:extLst>
                <a:ext uri="{FF2B5EF4-FFF2-40B4-BE49-F238E27FC236}">
                  <a16:creationId xmlns:a16="http://schemas.microsoft.com/office/drawing/2014/main" id="{BB0172E6-EA37-4B88-BFEE-09B14A63EC6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-1935682" y="4093233"/>
              <a:ext cx="914400" cy="914400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708A56C8-3EF7-40FA-9EE8-541ABB9EF701}"/>
              </a:ext>
            </a:extLst>
          </p:cNvPr>
          <p:cNvSpPr txBox="1"/>
          <p:nvPr/>
        </p:nvSpPr>
        <p:spPr>
          <a:xfrm>
            <a:off x="-1815" y="6611256"/>
            <a:ext cx="3985985" cy="200055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700" i="1"/>
              <a:t>*Limitato al solo lato Adobe</a:t>
            </a:r>
          </a:p>
        </p:txBody>
      </p:sp>
    </p:spTree>
    <p:extLst>
      <p:ext uri="{BB962C8B-B14F-4D97-AF65-F5344CB8AC3E}">
        <p14:creationId xmlns:p14="http://schemas.microsoft.com/office/powerpoint/2010/main" val="41740595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5B7971-F3D3-4555-87A2-73ED49A904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Modi per contattare l'Assistenza clienti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668E61-3A0E-4EA9-9B2B-094805BDB7E9}"/>
              </a:ext>
            </a:extLst>
          </p:cNvPr>
          <p:cNvSpPr txBox="1"/>
          <p:nvPr/>
        </p:nvSpPr>
        <p:spPr>
          <a:xfrm>
            <a:off x="238124" y="958850"/>
            <a:ext cx="11566779" cy="202401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76200" marR="0" indent="0" algn="l">
              <a:lnSpc>
                <a:spcPct val="119000"/>
              </a:lnSpc>
              <a:spcBef>
                <a:spcPts val="0"/>
              </a:spcBef>
              <a:spcAft>
                <a:spcPts val="600"/>
              </a:spcAft>
            </a:pPr>
            <a:r>
              <a:rPr lang="it-IT" sz="1400" dirty="0">
                <a:ln>
                  <a:noFill/>
                </a:ln>
                <a:solidFill>
                  <a:srgbClr val="000000"/>
                </a:solidFill>
              </a:rPr>
              <a:t>L'Assistenza clienti Adobe offre supporto via chat, e-mail, telefono e web. Per i problemi P1 si consiglia di telefonare per ottenere un'assistenza immediata.</a:t>
            </a:r>
          </a:p>
          <a:p>
            <a:pPr marL="76200" marR="0" indent="0" algn="l">
              <a:lnSpc>
                <a:spcPct val="119000"/>
              </a:lnSpc>
              <a:spcBef>
                <a:spcPts val="0"/>
              </a:spcBef>
              <a:spcAft>
                <a:spcPts val="600"/>
              </a:spcAft>
            </a:pPr>
            <a:r>
              <a:rPr lang="it-IT" sz="1400" dirty="0">
                <a:ln>
                  <a:noFill/>
                </a:ln>
                <a:solidFill>
                  <a:srgbClr val="000000"/>
                </a:solidFill>
              </a:rPr>
              <a:t>Per permetterci di gestire la tua richiesta efficientemente, ti preghiamo di fornirci tutti i passaggi per ricrearla lato nostro; cioè, più chiari sono i dettagli, più facile sarà risolverla. Al momento di inviare un ticket, ti consigliamo di fornire e/o tenere a disposizione, a seconda del metodo con cui contatti l'Assistenza clienti, </a:t>
            </a:r>
            <a:br>
              <a:rPr lang="it-IT" sz="1400" dirty="0">
                <a:ln>
                  <a:noFill/>
                </a:ln>
                <a:solidFill>
                  <a:srgbClr val="000000"/>
                </a:solidFill>
              </a:rPr>
            </a:br>
            <a:r>
              <a:rPr lang="it-IT" sz="1400" dirty="0">
                <a:ln>
                  <a:noFill/>
                </a:ln>
                <a:solidFill>
                  <a:srgbClr val="000000"/>
                </a:solidFill>
              </a:rPr>
              <a:t>le seguenti informazioni applicabili (vedi pagina </a:t>
            </a:r>
            <a:r>
              <a:rPr lang="it-IT" sz="1400" dirty="0">
                <a:solidFill>
                  <a:srgbClr val="000000"/>
                </a:solidFill>
              </a:rPr>
              <a:t>22</a:t>
            </a:r>
            <a:r>
              <a:rPr lang="it-IT" sz="1400" dirty="0">
                <a:ln>
                  <a:noFill/>
                </a:ln>
                <a:solidFill>
                  <a:srgbClr val="000000"/>
                </a:solidFill>
              </a:rPr>
              <a:t> per un esempio)</a:t>
            </a:r>
            <a:r>
              <a:rPr lang="it-IT" sz="1400" dirty="0">
                <a:solidFill>
                  <a:srgbClr val="000000"/>
                </a:solidFill>
              </a:rPr>
              <a:t>:</a:t>
            </a:r>
          </a:p>
          <a:p>
            <a:pPr marL="76200" marR="0" indent="0" algn="l">
              <a:lnSpc>
                <a:spcPct val="119000"/>
              </a:lnSpc>
              <a:spcBef>
                <a:spcPts val="0"/>
              </a:spcBef>
              <a:spcAft>
                <a:spcPts val="0"/>
              </a:spcAft>
            </a:pPr>
            <a:r>
              <a:rPr lang="it-IT" sz="1400" dirty="0">
                <a:ln>
                  <a:noFill/>
                </a:ln>
                <a:solidFill>
                  <a:srgbClr val="000000"/>
                </a:solidFill>
              </a:rPr>
              <a:t>I portali e gli alias forniscono l'accesso a un'ampia gamma di informazioni e risorse di supporto. Visualizza i tuoi ticket aperti, invia nuovi ticket e contatta l'Assistenza clienti.</a:t>
            </a:r>
          </a:p>
          <a:p>
            <a:pPr marL="0" marR="0" indent="0" algn="l">
              <a:lnSpc>
                <a:spcPct val="119000"/>
              </a:lnSpc>
              <a:spcBef>
                <a:spcPts val="0"/>
              </a:spcBef>
              <a:spcAft>
                <a:spcPts val="600"/>
              </a:spcAft>
            </a:pPr>
            <a:endParaRPr lang="en-US" sz="1400" kern="1400" dirty="0">
              <a:ln>
                <a:noFill/>
              </a:ln>
              <a:solidFill>
                <a:srgbClr val="000000"/>
              </a:solidFill>
              <a:effectLst/>
            </a:endParaRP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570620E0-93FB-44B9-A423-C7A35082F3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5358351"/>
              </p:ext>
            </p:extLst>
          </p:nvPr>
        </p:nvGraphicFramePr>
        <p:xfrm>
          <a:off x="2552700" y="3448050"/>
          <a:ext cx="7172325" cy="2682050"/>
        </p:xfrm>
        <a:graphic>
          <a:graphicData uri="http://schemas.openxmlformats.org/drawingml/2006/table">
            <a:tbl>
              <a:tblPr/>
              <a:tblGrid>
                <a:gridCol w="2390528">
                  <a:extLst>
                    <a:ext uri="{9D8B030D-6E8A-4147-A177-3AD203B41FA5}">
                      <a16:colId xmlns:a16="http://schemas.microsoft.com/office/drawing/2014/main" val="3750909881"/>
                    </a:ext>
                  </a:extLst>
                </a:gridCol>
                <a:gridCol w="2391269">
                  <a:extLst>
                    <a:ext uri="{9D8B030D-6E8A-4147-A177-3AD203B41FA5}">
                      <a16:colId xmlns:a16="http://schemas.microsoft.com/office/drawing/2014/main" val="4069678499"/>
                    </a:ext>
                  </a:extLst>
                </a:gridCol>
                <a:gridCol w="2390528">
                  <a:extLst>
                    <a:ext uri="{9D8B030D-6E8A-4147-A177-3AD203B41FA5}">
                      <a16:colId xmlns:a16="http://schemas.microsoft.com/office/drawing/2014/main" val="2016335339"/>
                    </a:ext>
                  </a:extLst>
                </a:gridCol>
              </a:tblGrid>
              <a:tr h="400050">
                <a:tc>
                  <a:txBody>
                    <a:bodyPr/>
                    <a:lstStyle/>
                    <a:p>
                      <a:pPr marR="0" indent="0" algn="ctr" rtl="0">
                        <a:lnSpc>
                          <a:spcPct val="8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it-IT" sz="1800" b="1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Adobe Clean" panose="020B0503020404020204" pitchFamily="34" charset="0"/>
                        </a:rPr>
                        <a:t> Portale di supporto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marR="0" indent="0" algn="ctr" rtl="0">
                        <a:lnSpc>
                          <a:spcPct val="8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it-IT" sz="1800" b="1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Adobe Clean" panose="020B0503020404020204" pitchFamily="34" charset="0"/>
                        </a:rPr>
                        <a:t>Supporto telefonico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78740" marR="488315" indent="-5080" algn="ctr" rtl="0">
                        <a:lnSpc>
                          <a:spcPct val="8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it-IT" sz="1800" b="1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Adobe Clean" panose="020B0503020404020204" pitchFamily="34" charset="0"/>
                        </a:rPr>
                        <a:t>       Stato di Adobe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9569816"/>
                  </a:ext>
                </a:extLst>
              </a:tr>
              <a:tr h="1460500">
                <a:tc>
                  <a:txBody>
                    <a:bodyPr/>
                    <a:lstStyle/>
                    <a:p>
                      <a:pPr marR="0" indent="0" algn="ctr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1400"/>
                        </a:spcAft>
                      </a:pPr>
                      <a:r>
                        <a:rPr lang="it-IT" sz="120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Adobe Clean" panose="020B0503020404020204" pitchFamily="34" charset="0"/>
                        </a:rPr>
                        <a:t> </a:t>
                      </a:r>
                    </a:p>
                    <a:p>
                      <a:pPr marR="0" indent="0" algn="ctr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1400"/>
                        </a:spcAft>
                      </a:pPr>
                      <a:r>
                        <a:rPr lang="it-IT" sz="1200" u="sng" dirty="0">
                          <a:ln>
                            <a:noFill/>
                          </a:ln>
                          <a:solidFill>
                            <a:srgbClr val="085296"/>
                          </a:solidFill>
                          <a:latin typeface="Adobe Clean" panose="020B0503020404020204" pitchFamily="34" charset="0"/>
                          <a:hlinkClick r:id="rId2" action="ppaction://hlinkfile"/>
                        </a:rPr>
                        <a:t>Supporto per Adobe Experience League</a:t>
                      </a:r>
                      <a:r>
                        <a:rPr lang="it-IT" sz="120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Adobe Clean" panose="020B0503020404020204" pitchFamily="34" charset="0"/>
                        </a:rPr>
                        <a:t> </a:t>
                      </a:r>
                    </a:p>
                    <a:p>
                      <a:pPr marR="0" indent="0" algn="ctr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1400"/>
                        </a:spcAft>
                      </a:pPr>
                      <a:r>
                        <a:rPr lang="it-IT" sz="1200" u="sng" dirty="0">
                          <a:ln>
                            <a:noFill/>
                          </a:ln>
                          <a:solidFill>
                            <a:srgbClr val="085296"/>
                          </a:solidFill>
                          <a:latin typeface="Adobe Clean" panose="020B0503020404020204" pitchFamily="34" charset="0"/>
                          <a:hlinkClick r:id="rId3"/>
                        </a:rPr>
                        <a:t>Supporto per Adobe Experience Manager</a:t>
                      </a:r>
                    </a:p>
                    <a:p>
                      <a:pPr marR="0" indent="0" algn="ctr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1400"/>
                        </a:spcAft>
                      </a:pPr>
                      <a:r>
                        <a:rPr lang="it-IT" sz="1200" u="sng" dirty="0">
                          <a:ln>
                            <a:noFill/>
                          </a:ln>
                          <a:solidFill>
                            <a:srgbClr val="085296"/>
                          </a:solidFill>
                          <a:latin typeface="Adobe Clean" panose="020B0503020404020204" pitchFamily="34" charset="0"/>
                          <a:hlinkClick r:id="rId4"/>
                        </a:rPr>
                        <a:t>Supporto per Adobe Campaign</a:t>
                      </a:r>
                      <a:r>
                        <a:rPr lang="it-IT" sz="1200" i="1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Adobe Clean" panose="020B0503020404020204" pitchFamily="34" charset="0"/>
                        </a:rPr>
                        <a:t> 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6F6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02870" marR="109842" indent="-36830" algn="ctr" rtl="0">
                        <a:lnSpc>
                          <a:spcPct val="104000"/>
                        </a:lnSpc>
                        <a:spcBef>
                          <a:spcPts val="180"/>
                        </a:spcBef>
                        <a:spcAft>
                          <a:spcPts val="600"/>
                        </a:spcAft>
                      </a:pPr>
                      <a:r>
                        <a:rPr lang="it-IT" sz="120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Adobe Clean" panose="020B0503020404020204" pitchFamily="34" charset="0"/>
                        </a:rPr>
                        <a:t> </a:t>
                      </a:r>
                    </a:p>
                    <a:p>
                      <a:pPr marL="102870" marR="109842" indent="-36830" algn="ctr" rtl="0">
                        <a:lnSpc>
                          <a:spcPct val="104000"/>
                        </a:lnSpc>
                        <a:spcBef>
                          <a:spcPts val="180"/>
                        </a:spcBef>
                        <a:spcAft>
                          <a:spcPts val="600"/>
                        </a:spcAft>
                      </a:pPr>
                      <a:r>
                        <a:rPr lang="it-IT" sz="120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Adobe Clean" panose="020B0503020404020204" pitchFamily="34" charset="0"/>
                        </a:rPr>
                        <a:t>Numero di telefono</a:t>
                      </a:r>
                    </a:p>
                    <a:p>
                      <a:pPr marL="102870" marR="109842" indent="-36830" algn="ctr" rtl="0">
                        <a:lnSpc>
                          <a:spcPct val="104000"/>
                        </a:lnSpc>
                        <a:spcBef>
                          <a:spcPts val="180"/>
                        </a:spcBef>
                        <a:spcAft>
                          <a:spcPts val="600"/>
                        </a:spcAft>
                      </a:pPr>
                      <a:r>
                        <a:rPr lang="it-IT" sz="120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Adobe Clean" panose="020B0503020404020204" pitchFamily="34" charset="0"/>
                        </a:rPr>
                        <a:t>1 800 497 0335 </a:t>
                      </a:r>
                      <a:br>
                        <a:rPr lang="it-IT" sz="120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Adobe Clean" panose="020B0503020404020204" pitchFamily="34" charset="0"/>
                        </a:rPr>
                      </a:br>
                      <a:r>
                        <a:rPr lang="it-IT" sz="120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Adobe Clean" panose="020B0503020404020204" pitchFamily="34" charset="0"/>
                        </a:rPr>
                        <a:t>(Stati Uniti e Canada)</a:t>
                      </a:r>
                    </a:p>
                    <a:p>
                      <a:pPr marR="0" indent="0" algn="ctr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1400"/>
                        </a:spcAft>
                      </a:pPr>
                      <a:r>
                        <a:rPr lang="it-IT" sz="1200" u="sng" dirty="0">
                          <a:ln>
                            <a:noFill/>
                          </a:ln>
                          <a:solidFill>
                            <a:srgbClr val="085296"/>
                          </a:solidFill>
                          <a:latin typeface="Adobe Clean" panose="020B0503020404020204" pitchFamily="34" charset="0"/>
                          <a:hlinkClick r:id="rId5"/>
                        </a:rPr>
                        <a:t>Numeri di telefono regionali</a:t>
                      </a:r>
                    </a:p>
                    <a:p>
                      <a:pPr marR="109842" indent="0" algn="ctr" rtl="0">
                        <a:lnSpc>
                          <a:spcPct val="104000"/>
                        </a:lnSpc>
                        <a:spcBef>
                          <a:spcPts val="180"/>
                        </a:spcBef>
                        <a:spcAft>
                          <a:spcPts val="600"/>
                        </a:spcAft>
                      </a:pPr>
                      <a:r>
                        <a:rPr lang="it-IT" sz="1200" dirty="0">
                          <a:ln>
                            <a:noFill/>
                          </a:ln>
                          <a:solidFill>
                            <a:srgbClr val="2C2C2C"/>
                          </a:solidFill>
                          <a:latin typeface="Adobe Clean" panose="020B0503020404020204" pitchFamily="34" charset="0"/>
                        </a:rPr>
                        <a:t> </a:t>
                      </a:r>
                    </a:p>
                    <a:p>
                      <a:pPr marL="102870" marR="109842" indent="-36830" algn="ctr" rtl="0">
                        <a:lnSpc>
                          <a:spcPct val="104000"/>
                        </a:lnSpc>
                        <a:spcBef>
                          <a:spcPts val="180"/>
                        </a:spcBef>
                        <a:spcAft>
                          <a:spcPts val="600"/>
                        </a:spcAft>
                      </a:pPr>
                      <a:r>
                        <a:rPr lang="it-IT" sz="1200" dirty="0">
                          <a:ln>
                            <a:noFill/>
                          </a:ln>
                          <a:solidFill>
                            <a:srgbClr val="2C2C2C"/>
                          </a:solidFill>
                          <a:latin typeface="Adobe Clean" panose="020B0503020404020204" pitchFamily="34" charset="0"/>
                        </a:rPr>
                        <a:t> </a:t>
                      </a:r>
                    </a:p>
                  </a:txBody>
                  <a:tcPr marL="0" marR="0" marT="0" marB="0">
                    <a:lnL w="28575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F6F6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indent="0" algn="ctr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t-IT" sz="120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Adobe Clean" panose="020B0503020404020204" pitchFamily="34" charset="0"/>
                        </a:rPr>
                        <a:t> </a:t>
                      </a:r>
                    </a:p>
                    <a:p>
                      <a:pPr marR="0" indent="0" algn="ctr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t-IT" sz="120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Adobe Clean" panose="020B0503020404020204" pitchFamily="34" charset="0"/>
                        </a:rPr>
                        <a:t> </a:t>
                      </a:r>
                    </a:p>
                    <a:p>
                      <a:pPr marR="0" indent="0" algn="ctr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t-IT" sz="120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Adobe Clean" panose="020B0503020404020204" pitchFamily="34" charset="0"/>
                        </a:rPr>
                        <a:t>Controllare lo stato </a:t>
                      </a:r>
                      <a:br>
                        <a:rPr lang="it-IT" sz="120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Adobe Clean" panose="020B0503020404020204" pitchFamily="34" charset="0"/>
                        </a:rPr>
                      </a:br>
                      <a:r>
                        <a:rPr lang="it-IT" sz="120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Adobe Clean" panose="020B0503020404020204" pitchFamily="34" charset="0"/>
                        </a:rPr>
                        <a:t>del sistema Adobe</a:t>
                      </a:r>
                    </a:p>
                    <a:p>
                      <a:pPr marR="0" indent="0" algn="ctr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1400"/>
                        </a:spcAft>
                      </a:pPr>
                      <a:r>
                        <a:rPr lang="it-IT" sz="1200" u="sng" dirty="0">
                          <a:ln>
                            <a:noFill/>
                          </a:ln>
                          <a:solidFill>
                            <a:srgbClr val="085296"/>
                          </a:solidFill>
                          <a:latin typeface="Adobe Clean" panose="020B0503020404020204" pitchFamily="34" charset="0"/>
                          <a:hlinkClick r:id="rId6"/>
                        </a:rPr>
                        <a:t>Stato generale del sistema</a:t>
                      </a:r>
                    </a:p>
                    <a:p>
                      <a:pPr marR="0" indent="0" algn="ctr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t-IT" sz="120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Adobe Clean" panose="020B0503020404020204" pitchFamily="34" charset="0"/>
                        </a:rPr>
                        <a:t> </a:t>
                      </a:r>
                    </a:p>
                    <a:p>
                      <a:pPr marR="0" indent="0" algn="ctr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t-IT" sz="120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Adobe Clean" panose="020B0503020404020204" pitchFamily="34" charset="0"/>
                        </a:rPr>
                        <a:t> </a:t>
                      </a:r>
                    </a:p>
                    <a:p>
                      <a:pPr marR="0" indent="0" algn="ctr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200" i="1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Adobe Clean" panose="020B0503020404020204" pitchFamily="34" charset="0"/>
                        </a:rPr>
                        <a:t> </a:t>
                      </a:r>
                    </a:p>
                  </a:txBody>
                  <a:tcPr marL="0" marR="0" marT="0" marB="0">
                    <a:lnL w="28575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1717936"/>
                  </a:ext>
                </a:extLst>
              </a:tr>
            </a:tbl>
          </a:graphicData>
        </a:graphic>
      </p:graphicFrame>
      <p:sp>
        <p:nvSpPr>
          <p:cNvPr id="13" name="Text Box 3">
            <a:extLst>
              <a:ext uri="{FF2B5EF4-FFF2-40B4-BE49-F238E27FC236}">
                <a16:creationId xmlns:a16="http://schemas.microsoft.com/office/drawing/2014/main" id="{93DA5AC3-B445-4018-81A4-85FDCE8DD9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01684" y="2789144"/>
            <a:ext cx="5496908" cy="395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828675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it-IT" sz="2000" b="1" i="0" u="sng" strike="noStrike" cap="none" normalizeH="0" baseline="0" dirty="0">
                <a:ln>
                  <a:noFill/>
                </a:ln>
                <a:solidFill>
                  <a:srgbClr val="FE0C01"/>
                </a:solidFill>
                <a:latin typeface="Calibri" panose="020F0502020204030204" pitchFamily="34" charset="0"/>
              </a:rPr>
              <a:t>SUPPORTO PER ENTERPRISE CLOUD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0D51028-77B0-4639-9CFF-2DBB68281A6E}"/>
              </a:ext>
            </a:extLst>
          </p:cNvPr>
          <p:cNvSpPr txBox="1"/>
          <p:nvPr/>
        </p:nvSpPr>
        <p:spPr>
          <a:xfrm>
            <a:off x="-66676" y="6273405"/>
            <a:ext cx="9134475" cy="5438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marR="0" indent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</a:pPr>
            <a:r>
              <a:rPr lang="it-IT" sz="1100" i="1" dirty="0">
                <a:ln>
                  <a:noFill/>
                </a:ln>
                <a:solidFill>
                  <a:srgbClr val="000000"/>
                </a:solidFill>
              </a:rPr>
              <a:t>*Non tutti i prodotti hanno un portale di supporto o una chat, vedi la pagina di ogni prodotto per informazioni sui metodi per contattare l'assistenza</a:t>
            </a:r>
          </a:p>
          <a:p>
            <a:pPr marL="0" marR="0" indent="0">
              <a:lnSpc>
                <a:spcPct val="119000"/>
              </a:lnSpc>
              <a:spcBef>
                <a:spcPts val="0"/>
              </a:spcBef>
              <a:spcAft>
                <a:spcPts val="600"/>
              </a:spcAft>
            </a:pPr>
            <a:r>
              <a:rPr lang="it-IT" sz="1100" dirty="0">
                <a:ln>
                  <a:noFill/>
                </a:ln>
                <a:solidFill>
                  <a:srgbClr val="000000"/>
                </a:solidFill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25788841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E39805-0517-4905-82E7-8646324B0F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Chi può contattare l'Assistenza clienti?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1CAE75-9FE8-4850-9378-9D94584CBBD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91060" y="1000386"/>
            <a:ext cx="11521440" cy="4636008"/>
          </a:xfrm>
        </p:spPr>
        <p:txBody>
          <a:bodyPr/>
          <a:lstStyle/>
          <a:p>
            <a:pPr marL="0" marR="0" indent="0" algn="l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 dirty="0">
                <a:ln>
                  <a:noFill/>
                </a:ln>
                <a:solidFill>
                  <a:srgbClr val="000000"/>
                </a:solidFill>
                <a:latin typeface="+mn-lt"/>
              </a:rPr>
              <a:t>Adobe attribuisce la massima priorità alla sicurezza e alla protezione dei tuoi dati. Per garantire ciò, ti incoraggiamo </a:t>
            </a:r>
            <a:br>
              <a:rPr lang="it-IT" sz="1800" dirty="0">
                <a:ln>
                  <a:noFill/>
                </a:ln>
                <a:solidFill>
                  <a:srgbClr val="000000"/>
                </a:solidFill>
                <a:latin typeface="+mn-lt"/>
              </a:rPr>
            </a:br>
            <a:r>
              <a:rPr lang="it-IT" sz="1800" dirty="0">
                <a:ln>
                  <a:noFill/>
                </a:ln>
                <a:solidFill>
                  <a:srgbClr val="000000"/>
                </a:solidFill>
                <a:latin typeface="+mn-lt"/>
              </a:rPr>
              <a:t>a designare alcune persone della tua organizzazione come </a:t>
            </a:r>
            <a:r>
              <a:rPr lang="it-IT" sz="1800" u="sng" dirty="0">
                <a:ln>
                  <a:noFill/>
                </a:ln>
                <a:solidFill>
                  <a:srgbClr val="085296"/>
                </a:solidFill>
                <a:latin typeface="+mn-lt"/>
                <a:hlinkClick r:id="rId2"/>
              </a:rPr>
              <a:t>Contatti di supporto designati</a:t>
            </a:r>
            <a:r>
              <a:rPr lang="it-IT" sz="1800" dirty="0">
                <a:ln>
                  <a:noFill/>
                </a:ln>
                <a:solidFill>
                  <a:srgbClr val="000000"/>
                </a:solidFill>
                <a:latin typeface="+mn-lt"/>
              </a:rPr>
              <a:t> che avranno pieno accesso </a:t>
            </a:r>
            <a:br>
              <a:rPr lang="it-IT" sz="1800" dirty="0">
                <a:ln>
                  <a:noFill/>
                </a:ln>
                <a:solidFill>
                  <a:srgbClr val="000000"/>
                </a:solidFill>
                <a:latin typeface="+mn-lt"/>
              </a:rPr>
            </a:br>
            <a:r>
              <a:rPr lang="it-IT" sz="1800" dirty="0">
                <a:ln>
                  <a:noFill/>
                </a:ln>
                <a:solidFill>
                  <a:srgbClr val="000000"/>
                </a:solidFill>
                <a:latin typeface="+mn-lt"/>
              </a:rPr>
              <a:t>al prodotto, siano formati su di esso e possano rispondere alle domande di base specifiche dell'implementazione. </a:t>
            </a:r>
          </a:p>
          <a:p>
            <a:pPr marL="0" marR="0" indent="0" algn="l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 dirty="0">
                <a:ln>
                  <a:noFill/>
                </a:ln>
                <a:solidFill>
                  <a:srgbClr val="000000"/>
                </a:solidFill>
                <a:latin typeface="+mn-lt"/>
              </a:rPr>
              <a:t>· Solo i Contatti di supporto designati saranno autorizzati a discutere i dati e ad apportare le modifiche necessarie alle impostazioni dell'account.</a:t>
            </a:r>
          </a:p>
          <a:p>
            <a:pPr marL="0" marR="0" indent="0" algn="l">
              <a:lnSpc>
                <a:spcPct val="119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it-IT" sz="1800" dirty="0">
                <a:ln>
                  <a:noFill/>
                </a:ln>
                <a:solidFill>
                  <a:srgbClr val="000000"/>
                </a:solidFill>
                <a:latin typeface="+mn-lt"/>
              </a:rPr>
              <a:t>· Le persone non autorizzate come Contatti di supporto designati possono contattare il team di supporto, tuttavia, </a:t>
            </a:r>
            <a:br>
              <a:rPr lang="it-IT" sz="1800" dirty="0">
                <a:ln>
                  <a:noFill/>
                </a:ln>
                <a:solidFill>
                  <a:srgbClr val="000000"/>
                </a:solidFill>
                <a:latin typeface="+mn-lt"/>
              </a:rPr>
            </a:br>
            <a:r>
              <a:rPr lang="it-IT" sz="1800" dirty="0">
                <a:ln>
                  <a:noFill/>
                </a:ln>
                <a:solidFill>
                  <a:srgbClr val="000000"/>
                </a:solidFill>
                <a:latin typeface="+mn-lt"/>
              </a:rPr>
              <a:t>saranno indirizzate all'aiuto online/ai forum.</a:t>
            </a:r>
          </a:p>
          <a:p>
            <a:pPr marL="0" marR="0" indent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 dirty="0">
                <a:ln>
                  <a:noFill/>
                </a:ln>
                <a:solidFill>
                  <a:srgbClr val="000000"/>
                </a:solidFill>
                <a:latin typeface="+mn-lt"/>
              </a:rPr>
              <a:t> </a:t>
            </a:r>
            <a:r>
              <a:rPr lang="it-IT" sz="1800" b="1" dirty="0">
                <a:ln>
                  <a:noFill/>
                </a:ln>
                <a:solidFill>
                  <a:srgbClr val="000000"/>
                </a:solidFill>
                <a:latin typeface="+mn-lt"/>
              </a:rPr>
              <a:t>Modificare o aggiungere Contatti di supporto designati</a:t>
            </a:r>
          </a:p>
          <a:p>
            <a:pPr marL="457200" marR="0" indent="0" algn="l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 dirty="0">
                <a:ln>
                  <a:noFill/>
                </a:ln>
                <a:solidFill>
                  <a:srgbClr val="000000"/>
                </a:solidFill>
                <a:latin typeface="+mn-lt"/>
              </a:rPr>
              <a:t>· Solo i Contatti di supporto designati esistenti possono apportare modifiche all'elenco dei Contatti di supporto </a:t>
            </a:r>
            <a:br>
              <a:rPr lang="it-IT" sz="1800" dirty="0">
                <a:ln>
                  <a:noFill/>
                </a:ln>
                <a:solidFill>
                  <a:srgbClr val="000000"/>
                </a:solidFill>
                <a:latin typeface="+mn-lt"/>
              </a:rPr>
            </a:br>
            <a:r>
              <a:rPr lang="it-IT" sz="1800" dirty="0">
                <a:ln>
                  <a:noFill/>
                </a:ln>
                <a:solidFill>
                  <a:srgbClr val="000000"/>
                </a:solidFill>
                <a:latin typeface="+mn-lt"/>
              </a:rPr>
              <a:t>designati esistenti nella stessa organizzazione. </a:t>
            </a:r>
          </a:p>
          <a:p>
            <a:pPr marL="457200" marR="0" indent="0" algn="l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 dirty="0">
                <a:ln>
                  <a:noFill/>
                </a:ln>
                <a:solidFill>
                  <a:srgbClr val="000000"/>
                </a:solidFill>
                <a:latin typeface="+mn-lt"/>
              </a:rPr>
              <a:t>· Contatta l'Assistenza clienti via telefono o e-mail per aggiungere/rimuovere utenti.</a:t>
            </a:r>
          </a:p>
          <a:p>
            <a:pPr marL="0" marR="0" indent="0" algn="l">
              <a:lnSpc>
                <a:spcPct val="119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it-IT" sz="1800" dirty="0">
                <a:ln>
                  <a:noFill/>
                </a:ln>
                <a:solidFill>
                  <a:srgbClr val="000000"/>
                </a:solidFill>
                <a:latin typeface="+mn-lt"/>
              </a:rPr>
              <a:t> </a:t>
            </a:r>
          </a:p>
          <a:p>
            <a:endParaRPr lang="en-US" dirty="0">
              <a:latin typeface="+mn-lt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C7B0646-4552-43CB-BCAA-CD7DD69181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7523601"/>
              </p:ext>
            </p:extLst>
          </p:nvPr>
        </p:nvGraphicFramePr>
        <p:xfrm>
          <a:off x="2693159" y="4973993"/>
          <a:ext cx="6717241" cy="1320165"/>
        </p:xfrm>
        <a:graphic>
          <a:graphicData uri="http://schemas.openxmlformats.org/drawingml/2006/table">
            <a:tbl>
              <a:tblPr/>
              <a:tblGrid>
                <a:gridCol w="901137">
                  <a:extLst>
                    <a:ext uri="{9D8B030D-6E8A-4147-A177-3AD203B41FA5}">
                      <a16:colId xmlns:a16="http://schemas.microsoft.com/office/drawing/2014/main" val="1633265098"/>
                    </a:ext>
                  </a:extLst>
                </a:gridCol>
                <a:gridCol w="1454026">
                  <a:extLst>
                    <a:ext uri="{9D8B030D-6E8A-4147-A177-3AD203B41FA5}">
                      <a16:colId xmlns:a16="http://schemas.microsoft.com/office/drawing/2014/main" val="2403856680"/>
                    </a:ext>
                  </a:extLst>
                </a:gridCol>
                <a:gridCol w="1454026">
                  <a:extLst>
                    <a:ext uri="{9D8B030D-6E8A-4147-A177-3AD203B41FA5}">
                      <a16:colId xmlns:a16="http://schemas.microsoft.com/office/drawing/2014/main" val="1293264714"/>
                    </a:ext>
                  </a:extLst>
                </a:gridCol>
                <a:gridCol w="1454026">
                  <a:extLst>
                    <a:ext uri="{9D8B030D-6E8A-4147-A177-3AD203B41FA5}">
                      <a16:colId xmlns:a16="http://schemas.microsoft.com/office/drawing/2014/main" val="1936531348"/>
                    </a:ext>
                  </a:extLst>
                </a:gridCol>
                <a:gridCol w="1454026">
                  <a:extLst>
                    <a:ext uri="{9D8B030D-6E8A-4147-A177-3AD203B41FA5}">
                      <a16:colId xmlns:a16="http://schemas.microsoft.com/office/drawing/2014/main" val="4077835534"/>
                    </a:ext>
                  </a:extLst>
                </a:gridCol>
              </a:tblGrid>
              <a:tr h="280670">
                <a:tc gridSpan="5">
                  <a:txBody>
                    <a:bodyPr/>
                    <a:lstStyle/>
                    <a:p>
                      <a:pPr marR="0" indent="0" algn="ctr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t-IT" sz="1200" b="1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Adobe Clean" panose="020B0503020404020204" pitchFamily="34" charset="0"/>
                        </a:rPr>
                        <a:t>ASSISTENZA CLIENTI ADOBE - UTENTI SUPPORTATI</a:t>
                      </a:r>
                    </a:p>
                  </a:txBody>
                  <a:tcPr marL="54610" marR="54610" marT="54610" marB="54610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3470168"/>
                  </a:ext>
                </a:extLst>
              </a:tr>
              <a:tr h="319405">
                <a:tc>
                  <a:txBody>
                    <a:bodyPr/>
                    <a:lstStyle/>
                    <a:p>
                      <a:pPr marR="0" indent="0" algn="ctr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t-IT" sz="1000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4610" marR="54610" marT="54610" marB="54610" anchor="ctr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0" indent="0" algn="ctr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t-IT" sz="1200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Adobe Clean Light" panose="020B0303020404020204" pitchFamily="34" charset="0"/>
                        </a:rPr>
                        <a:t>Supporto Online</a:t>
                      </a:r>
                    </a:p>
                  </a:txBody>
                  <a:tcPr marL="54610" marR="54610" marT="54610" marB="54610" anchor="ctr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0" indent="0" algn="ctr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t-IT" sz="1200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Adobe Clean Light" panose="020B0303020404020204" pitchFamily="34" charset="0"/>
                        </a:rPr>
                        <a:t>Supporto Business</a:t>
                      </a:r>
                    </a:p>
                  </a:txBody>
                  <a:tcPr marL="54610" marR="54610" marT="54610" marB="54610" anchor="ctr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0" indent="0" algn="ctr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t-IT" sz="1200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Adobe Clean Light" panose="020B0303020404020204" pitchFamily="34" charset="0"/>
                        </a:rPr>
                        <a:t>Supporto Enterprise</a:t>
                      </a:r>
                    </a:p>
                  </a:txBody>
                  <a:tcPr marL="54610" marR="54610" marT="54610" marB="54610" anchor="ctr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0" indent="0" algn="ctr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t-IT" sz="1200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Adobe Clean Light" panose="020B0303020404020204" pitchFamily="34" charset="0"/>
                        </a:rPr>
                        <a:t>Supporto Elite</a:t>
                      </a:r>
                    </a:p>
                  </a:txBody>
                  <a:tcPr marL="54610" marR="54610" marT="54610" marB="54610" anchor="ctr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315942"/>
                  </a:ext>
                </a:extLst>
              </a:tr>
              <a:tr h="547370"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t-IT" sz="1100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Adobe Clean Light" panose="020B0303020404020204" pitchFamily="34" charset="0"/>
                        </a:rPr>
                        <a:t>N. di contatti supportati per prodotto</a:t>
                      </a:r>
                    </a:p>
                  </a:txBody>
                  <a:tcPr marL="54610" marR="54610" marT="54610" marB="54610" anchor="ctr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0" indent="0" algn="ctr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t-IT" sz="1800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Adobe Clean Light" panose="020B0303020404020204" pitchFamily="34" charset="0"/>
                        </a:rPr>
                        <a:t>4</a:t>
                      </a:r>
                    </a:p>
                  </a:txBody>
                  <a:tcPr marL="54610" marR="54610" marT="54610" marB="54610" anchor="ctr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indent="0" algn="ctr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t-IT" sz="1800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Adobe Clean Light" panose="020B0303020404020204" pitchFamily="34" charset="0"/>
                        </a:rPr>
                        <a:t>6</a:t>
                      </a:r>
                    </a:p>
                  </a:txBody>
                  <a:tcPr marL="54610" marR="54610" marT="54610" marB="54610" anchor="ctr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indent="0" algn="ctr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it-IT" sz="180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Adobe Clean Light" panose="020B0303020404020204" pitchFamily="34" charset="0"/>
                        </a:rPr>
                        <a:t>10</a:t>
                      </a:r>
                    </a:p>
                  </a:txBody>
                  <a:tcPr marL="54610" marR="54610" marT="54610" marB="54610" anchor="ctr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indent="0" algn="ctr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Adobe Clean Light" panose="020B0303020404020204" pitchFamily="34" charset="0"/>
                        </a:rPr>
                        <a:t>15</a:t>
                      </a:r>
                    </a:p>
                  </a:txBody>
                  <a:tcPr marL="54610" marR="54610" marT="54610" marB="54610" anchor="ctr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72675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525485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953143-CCEC-4AFA-811B-29A057AE6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Orari, lingua e opzioni telefoniche dell'Assistenza clienti Adobe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9DC130A-4D46-41F2-BAAA-F9ED5AE5B7B9}"/>
              </a:ext>
            </a:extLst>
          </p:cNvPr>
          <p:cNvSpPr/>
          <p:nvPr/>
        </p:nvSpPr>
        <p:spPr>
          <a:xfrm>
            <a:off x="0" y="946380"/>
            <a:ext cx="12192000" cy="44770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Gli orari operativi di Adobe dipendono dall’area di fatturazione del cliente.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D7F4C23-C851-4490-83C5-962AD13ACCFD}"/>
              </a:ext>
            </a:extLst>
          </p:cNvPr>
          <p:cNvSpPr txBox="1"/>
          <p:nvPr/>
        </p:nvSpPr>
        <p:spPr>
          <a:xfrm>
            <a:off x="0" y="1406556"/>
            <a:ext cx="6096000" cy="6873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l">
              <a:lnSpc>
                <a:spcPct val="119000"/>
              </a:lnSpc>
              <a:spcBef>
                <a:spcPts val="0"/>
              </a:spcBef>
              <a:spcAft>
                <a:spcPts val="600"/>
              </a:spcAft>
            </a:pPr>
            <a:r>
              <a:rPr lang="it-IT" sz="1800" b="1">
                <a:ln>
                  <a:noFill/>
                </a:ln>
                <a:solidFill>
                  <a:srgbClr val="000000"/>
                </a:solidFill>
                <a:latin typeface="Adobe Clean" panose="020B0503020404020204" pitchFamily="34" charset="0"/>
              </a:rPr>
              <a:t>Orario operativo per area geografica e lingue</a:t>
            </a:r>
          </a:p>
          <a:p>
            <a:pPr marL="0" marR="0" indent="0" algn="l">
              <a:lnSpc>
                <a:spcPct val="119000"/>
              </a:lnSpc>
              <a:spcBef>
                <a:spcPts val="0"/>
              </a:spcBef>
              <a:spcAft>
                <a:spcPts val="600"/>
              </a:spcAft>
            </a:pPr>
            <a:r>
              <a:rPr lang="it-IT" sz="1100">
                <a:ln>
                  <a:noFill/>
                </a:ln>
                <a:solidFill>
                  <a:srgbClr val="000000"/>
                </a:solidFill>
                <a:latin typeface="Calibri" panose="020F0502020204030204" pitchFamily="34" charset="0"/>
              </a:rPr>
              <a:t> 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65770762-5DC4-4BEF-B6CB-6B35D41889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4806064"/>
              </p:ext>
            </p:extLst>
          </p:nvPr>
        </p:nvGraphicFramePr>
        <p:xfrm>
          <a:off x="93503" y="2009305"/>
          <a:ext cx="4907122" cy="687304"/>
        </p:xfrm>
        <a:graphic>
          <a:graphicData uri="http://schemas.openxmlformats.org/drawingml/2006/table">
            <a:tbl>
              <a:tblPr/>
              <a:tblGrid>
                <a:gridCol w="2453561">
                  <a:extLst>
                    <a:ext uri="{9D8B030D-6E8A-4147-A177-3AD203B41FA5}">
                      <a16:colId xmlns:a16="http://schemas.microsoft.com/office/drawing/2014/main" val="3963386232"/>
                    </a:ext>
                  </a:extLst>
                </a:gridCol>
                <a:gridCol w="2453561">
                  <a:extLst>
                    <a:ext uri="{9D8B030D-6E8A-4147-A177-3AD203B41FA5}">
                      <a16:colId xmlns:a16="http://schemas.microsoft.com/office/drawing/2014/main" val="3901907417"/>
                    </a:ext>
                  </a:extLst>
                </a:gridCol>
              </a:tblGrid>
              <a:tr h="343652">
                <a:tc>
                  <a:txBody>
                    <a:bodyPr/>
                    <a:lstStyle/>
                    <a:p>
                      <a:pPr marL="133350" marR="0" indent="0" algn="ctr" rtl="0">
                        <a:lnSpc>
                          <a:spcPct val="119000"/>
                        </a:lnSpc>
                        <a:spcBef>
                          <a:spcPts val="530"/>
                        </a:spcBef>
                        <a:spcAft>
                          <a:spcPts val="0"/>
                        </a:spcAft>
                      </a:pPr>
                      <a:r>
                        <a:rPr lang="it-IT" sz="1000">
                          <a:ln>
                            <a:noFill/>
                          </a:ln>
                          <a:solidFill>
                            <a:srgbClr val="FFFFFF"/>
                          </a:solidFill>
                          <a:latin typeface="Adobe Clean" panose="020B0503020404020204" pitchFamily="34" charset="0"/>
                        </a:rPr>
                        <a:t>Americhe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B7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7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7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85858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marL="90805" marR="0" indent="0" algn="ctr" rtl="0">
                        <a:lnSpc>
                          <a:spcPct val="119000"/>
                        </a:lnSpc>
                        <a:spcBef>
                          <a:spcPts val="530"/>
                        </a:spcBef>
                        <a:spcAft>
                          <a:spcPts val="0"/>
                        </a:spcAft>
                      </a:pPr>
                      <a:r>
                        <a:rPr lang="it-IT" sz="1000">
                          <a:ln>
                            <a:noFill/>
                          </a:ln>
                          <a:solidFill>
                            <a:srgbClr val="FFFFFF"/>
                          </a:solidFill>
                          <a:latin typeface="Adobe Clean" panose="020B0503020404020204" pitchFamily="34" charset="0"/>
                        </a:rPr>
                        <a:t>Europa, Medio Oriente e Africa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B7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7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7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ACD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6214165"/>
                  </a:ext>
                </a:extLst>
              </a:tr>
              <a:tr h="343652">
                <a:tc>
                  <a:txBody>
                    <a:bodyPr/>
                    <a:lstStyle/>
                    <a:p>
                      <a:pPr marL="380365" marR="328295" indent="-3175" algn="ctr" rtl="0">
                        <a:lnSpc>
                          <a:spcPct val="97000"/>
                        </a:lnSpc>
                        <a:spcBef>
                          <a:spcPts val="1800"/>
                        </a:spcBef>
                        <a:spcAft>
                          <a:spcPts val="0"/>
                        </a:spcAft>
                      </a:pPr>
                      <a:r>
                        <a:rPr lang="it-IT" sz="1000">
                          <a:ln>
                            <a:noFill/>
                          </a:ln>
                          <a:solidFill>
                            <a:srgbClr val="020302"/>
                          </a:solidFill>
                          <a:latin typeface="Adobe Clean" panose="020B0503020404020204" pitchFamily="34" charset="0"/>
                        </a:rPr>
                        <a:t>06:00 – 17:30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B7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7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85858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7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79730" marR="328930" indent="-3175" algn="ctr" rtl="0">
                        <a:lnSpc>
                          <a:spcPct val="97000"/>
                        </a:lnSpc>
                        <a:spcBef>
                          <a:spcPts val="1800"/>
                        </a:spcBef>
                        <a:spcAft>
                          <a:spcPts val="0"/>
                        </a:spcAft>
                      </a:pPr>
                      <a:r>
                        <a:rPr lang="it-IT" sz="1000">
                          <a:ln>
                            <a:noFill/>
                          </a:ln>
                          <a:solidFill>
                            <a:srgbClr val="020302"/>
                          </a:solidFill>
                          <a:latin typeface="Adobe Clean" panose="020B0503020404020204" pitchFamily="34" charset="0"/>
                        </a:rPr>
                        <a:t>09:00 – 17:00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B7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7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ACD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7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2553925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953673D0-87B8-4B38-A804-E28154CF59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3097607"/>
              </p:ext>
            </p:extLst>
          </p:nvPr>
        </p:nvGraphicFramePr>
        <p:xfrm>
          <a:off x="5703032" y="1540618"/>
          <a:ext cx="6279420" cy="5301137"/>
        </p:xfrm>
        <a:graphic>
          <a:graphicData uri="http://schemas.openxmlformats.org/drawingml/2006/table">
            <a:tbl>
              <a:tblPr/>
              <a:tblGrid>
                <a:gridCol w="783493">
                  <a:extLst>
                    <a:ext uri="{9D8B030D-6E8A-4147-A177-3AD203B41FA5}">
                      <a16:colId xmlns:a16="http://schemas.microsoft.com/office/drawing/2014/main" val="2056419830"/>
                    </a:ext>
                  </a:extLst>
                </a:gridCol>
                <a:gridCol w="1085850">
                  <a:extLst>
                    <a:ext uri="{9D8B030D-6E8A-4147-A177-3AD203B41FA5}">
                      <a16:colId xmlns:a16="http://schemas.microsoft.com/office/drawing/2014/main" val="1161732706"/>
                    </a:ext>
                  </a:extLst>
                </a:gridCol>
                <a:gridCol w="981075">
                  <a:extLst>
                    <a:ext uri="{9D8B030D-6E8A-4147-A177-3AD203B41FA5}">
                      <a16:colId xmlns:a16="http://schemas.microsoft.com/office/drawing/2014/main" val="505471020"/>
                    </a:ext>
                  </a:extLst>
                </a:gridCol>
                <a:gridCol w="1009650">
                  <a:extLst>
                    <a:ext uri="{9D8B030D-6E8A-4147-A177-3AD203B41FA5}">
                      <a16:colId xmlns:a16="http://schemas.microsoft.com/office/drawing/2014/main" val="3890370350"/>
                    </a:ext>
                  </a:extLst>
                </a:gridCol>
                <a:gridCol w="1095375">
                  <a:extLst>
                    <a:ext uri="{9D8B030D-6E8A-4147-A177-3AD203B41FA5}">
                      <a16:colId xmlns:a16="http://schemas.microsoft.com/office/drawing/2014/main" val="1872061948"/>
                    </a:ext>
                  </a:extLst>
                </a:gridCol>
                <a:gridCol w="1323977">
                  <a:extLst>
                    <a:ext uri="{9D8B030D-6E8A-4147-A177-3AD203B41FA5}">
                      <a16:colId xmlns:a16="http://schemas.microsoft.com/office/drawing/2014/main" val="3172599883"/>
                    </a:ext>
                  </a:extLst>
                </a:gridCol>
              </a:tblGrid>
              <a:tr h="312501">
                <a:tc gridSpan="2">
                  <a:txBody>
                    <a:bodyPr/>
                    <a:lstStyle/>
                    <a:p>
                      <a:pPr marR="0" indent="0" algn="ctr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1400"/>
                        </a:spcAft>
                      </a:pPr>
                      <a:r>
                        <a:rPr lang="it-IT" sz="1050" b="1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Americhe</a:t>
                      </a:r>
                    </a:p>
                  </a:txBody>
                  <a:tcPr marL="79293" marR="79293" marT="71364" marB="713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R="0" indent="0" algn="ctr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1400"/>
                        </a:spcAft>
                      </a:pPr>
                      <a:r>
                        <a:rPr lang="it-IT" sz="1050" b="1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EMEA</a:t>
                      </a:r>
                    </a:p>
                  </a:txBody>
                  <a:tcPr marL="79293" marR="79293" marT="71364" marB="713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R="0" indent="0" algn="ctr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1400"/>
                        </a:spcAft>
                      </a:pPr>
                      <a:r>
                        <a:rPr lang="it-IT" sz="1050" b="1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APAC</a:t>
                      </a:r>
                    </a:p>
                  </a:txBody>
                  <a:tcPr marL="79293" marR="79293" marT="71364" marB="713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0193402"/>
                  </a:ext>
                </a:extLst>
              </a:tr>
              <a:tr h="498022"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1400"/>
                        </a:spcAft>
                      </a:pPr>
                      <a:r>
                        <a:rPr lang="it-IT" sz="1050" dirty="0">
                          <a:ln>
                            <a:noFill/>
                          </a:ln>
                          <a:solidFill>
                            <a:srgbClr val="333333"/>
                          </a:solidFill>
                          <a:latin typeface="Calibri" panose="020F0502020204030204" pitchFamily="34" charset="0"/>
                        </a:rPr>
                        <a:t>STATI UNITI</a:t>
                      </a:r>
                    </a:p>
                  </a:txBody>
                  <a:tcPr marL="79293" marR="79293" marT="71364" marB="71364"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1400"/>
                        </a:spcAft>
                      </a:pPr>
                      <a:r>
                        <a:rPr lang="it-IT" sz="1050">
                          <a:ln>
                            <a:noFill/>
                          </a:ln>
                          <a:solidFill>
                            <a:srgbClr val="333333"/>
                          </a:solidFill>
                          <a:latin typeface="Calibri" panose="020F0502020204030204" pitchFamily="34" charset="0"/>
                        </a:rPr>
                        <a:t>1 800 497 0335</a:t>
                      </a:r>
                    </a:p>
                  </a:txBody>
                  <a:tcPr marL="79293" marR="79293" marT="71364" marB="7136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1400"/>
                        </a:spcAft>
                      </a:pPr>
                      <a:r>
                        <a:rPr lang="it-IT" sz="1050">
                          <a:ln>
                            <a:noFill/>
                          </a:ln>
                          <a:solidFill>
                            <a:srgbClr val="333333"/>
                          </a:solidFill>
                          <a:latin typeface="Calibri" panose="020F0502020204030204" pitchFamily="34" charset="0"/>
                        </a:rPr>
                        <a:t>Danimarca</a:t>
                      </a:r>
                    </a:p>
                  </a:txBody>
                  <a:tcPr marL="79293" marR="79293" marT="71364" marB="7136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1400"/>
                        </a:spcAft>
                      </a:pPr>
                      <a:r>
                        <a:rPr lang="it-IT" sz="1050">
                          <a:ln>
                            <a:noFill/>
                          </a:ln>
                          <a:solidFill>
                            <a:srgbClr val="333333"/>
                          </a:solidFill>
                          <a:latin typeface="Calibri" panose="020F0502020204030204" pitchFamily="34" charset="0"/>
                        </a:rPr>
                        <a:t>(+45 ) 80 20 6017</a:t>
                      </a:r>
                    </a:p>
                  </a:txBody>
                  <a:tcPr marL="79293" marR="79293" marT="71364" marB="7136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1400"/>
                        </a:spcAft>
                      </a:pPr>
                      <a:r>
                        <a:rPr lang="it-IT" sz="1050" dirty="0">
                          <a:ln>
                            <a:noFill/>
                          </a:ln>
                          <a:solidFill>
                            <a:srgbClr val="333333"/>
                          </a:solidFill>
                          <a:latin typeface="Calibri" panose="020F0502020204030204" pitchFamily="34" charset="0"/>
                        </a:rPr>
                        <a:t>Australia</a:t>
                      </a:r>
                    </a:p>
                  </a:txBody>
                  <a:tcPr marL="79293" marR="79293" marT="71364" marB="7136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1400"/>
                        </a:spcAft>
                      </a:pPr>
                      <a:r>
                        <a:rPr lang="it-IT" sz="1050">
                          <a:ln>
                            <a:noFill/>
                          </a:ln>
                          <a:solidFill>
                            <a:srgbClr val="333333"/>
                          </a:solidFill>
                          <a:latin typeface="Calibri" panose="020F0502020204030204" pitchFamily="34" charset="0"/>
                        </a:rPr>
                        <a:t>(+61 ) 1800 358 683</a:t>
                      </a:r>
                    </a:p>
                  </a:txBody>
                  <a:tcPr marL="79293" marR="79293" marT="71364" marB="71364" anchor="ctr">
                    <a:lnL>
                      <a:noFill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4467813"/>
                  </a:ext>
                </a:extLst>
              </a:tr>
              <a:tr h="498022"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1400"/>
                        </a:spcAft>
                      </a:pPr>
                      <a:r>
                        <a:rPr lang="it-IT" sz="1050">
                          <a:ln>
                            <a:noFill/>
                          </a:ln>
                          <a:solidFill>
                            <a:srgbClr val="333333"/>
                          </a:solidFill>
                          <a:latin typeface="Calibri" panose="020F0502020204030204" pitchFamily="34" charset="0"/>
                        </a:rPr>
                        <a:t>Canada</a:t>
                      </a:r>
                    </a:p>
                  </a:txBody>
                  <a:tcPr marL="79293" marR="79293" marT="71364" marB="71364"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1400"/>
                        </a:spcAft>
                      </a:pPr>
                      <a:r>
                        <a:rPr lang="it-IT" sz="1050">
                          <a:ln>
                            <a:noFill/>
                          </a:ln>
                          <a:solidFill>
                            <a:srgbClr val="333333"/>
                          </a:solidFill>
                          <a:latin typeface="Calibri" panose="020F0502020204030204" pitchFamily="34" charset="0"/>
                        </a:rPr>
                        <a:t>1 800 497 0335</a:t>
                      </a:r>
                    </a:p>
                  </a:txBody>
                  <a:tcPr marL="79293" marR="79293" marT="71364" marB="7136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1400"/>
                        </a:spcAft>
                      </a:pPr>
                      <a:r>
                        <a:rPr lang="it-IT" sz="1050">
                          <a:ln>
                            <a:noFill/>
                          </a:ln>
                          <a:solidFill>
                            <a:srgbClr val="333333"/>
                          </a:solidFill>
                          <a:latin typeface="Calibri" panose="020F0502020204030204" pitchFamily="34" charset="0"/>
                        </a:rPr>
                        <a:t>Francia</a:t>
                      </a:r>
                    </a:p>
                  </a:txBody>
                  <a:tcPr marL="79293" marR="79293" marT="71364" marB="7136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1400"/>
                        </a:spcAft>
                      </a:pPr>
                      <a:r>
                        <a:rPr lang="it-IT" sz="1050">
                          <a:ln>
                            <a:noFill/>
                          </a:ln>
                          <a:solidFill>
                            <a:srgbClr val="333333"/>
                          </a:solidFill>
                          <a:latin typeface="Calibri" panose="020F0502020204030204" pitchFamily="34" charset="0"/>
                        </a:rPr>
                        <a:t>(+33 ) 08 05 540 755</a:t>
                      </a:r>
                    </a:p>
                  </a:txBody>
                  <a:tcPr marL="79293" marR="79293" marT="71364" marB="7136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1400"/>
                        </a:spcAft>
                      </a:pPr>
                      <a:r>
                        <a:rPr lang="it-IT" sz="1050">
                          <a:ln>
                            <a:noFill/>
                          </a:ln>
                          <a:solidFill>
                            <a:srgbClr val="333333"/>
                          </a:solidFill>
                          <a:latin typeface="Calibri" panose="020F0502020204030204" pitchFamily="34" charset="0"/>
                        </a:rPr>
                        <a:t>Cina continentale</a:t>
                      </a:r>
                    </a:p>
                  </a:txBody>
                  <a:tcPr marL="79293" marR="79293" marT="71364" marB="7136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1400"/>
                        </a:spcAft>
                      </a:pPr>
                      <a:r>
                        <a:rPr lang="it-IT" sz="1050">
                          <a:ln>
                            <a:noFill/>
                          </a:ln>
                          <a:solidFill>
                            <a:srgbClr val="333333"/>
                          </a:solidFill>
                          <a:latin typeface="Calibri" panose="020F0502020204030204" pitchFamily="34" charset="0"/>
                        </a:rPr>
                        <a:t>(+86 ) 108 004 400 548</a:t>
                      </a:r>
                    </a:p>
                  </a:txBody>
                  <a:tcPr marL="79293" marR="79293" marT="71364" marB="71364" anchor="ctr">
                    <a:lnL>
                      <a:noFill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0886555"/>
                  </a:ext>
                </a:extLst>
              </a:tr>
              <a:tr h="498022"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1400"/>
                        </a:spcAft>
                      </a:pPr>
                      <a:r>
                        <a:rPr lang="it-IT" sz="1050">
                          <a:ln>
                            <a:noFill/>
                          </a:ln>
                          <a:solidFill>
                            <a:srgbClr val="333333"/>
                          </a:solidFill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9293" marR="79293" marT="71364" marB="71364"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1400"/>
                        </a:spcAft>
                      </a:pPr>
                      <a:r>
                        <a:rPr lang="it-IT" sz="1050">
                          <a:ln>
                            <a:noFill/>
                          </a:ln>
                          <a:solidFill>
                            <a:srgbClr val="333333"/>
                          </a:solidFill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9293" marR="79293" marT="71364" marB="7136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1400"/>
                        </a:spcAft>
                      </a:pPr>
                      <a:r>
                        <a:rPr lang="it-IT" sz="1050">
                          <a:ln>
                            <a:noFill/>
                          </a:ln>
                          <a:solidFill>
                            <a:srgbClr val="333333"/>
                          </a:solidFill>
                          <a:latin typeface="Calibri" panose="020F0502020204030204" pitchFamily="34" charset="0"/>
                        </a:rPr>
                        <a:t>Germania</a:t>
                      </a:r>
                    </a:p>
                  </a:txBody>
                  <a:tcPr marL="79293" marR="79293" marT="71364" marB="7136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1400"/>
                        </a:spcAft>
                      </a:pPr>
                      <a:r>
                        <a:rPr lang="it-IT" sz="1050">
                          <a:ln>
                            <a:noFill/>
                          </a:ln>
                          <a:solidFill>
                            <a:srgbClr val="333333"/>
                          </a:solidFill>
                          <a:latin typeface="Calibri" panose="020F0502020204030204" pitchFamily="34" charset="0"/>
                        </a:rPr>
                        <a:t>(+49 ) 0800 752 2581</a:t>
                      </a:r>
                    </a:p>
                  </a:txBody>
                  <a:tcPr marL="79293" marR="79293" marT="71364" marB="7136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1400"/>
                        </a:spcAft>
                      </a:pPr>
                      <a:r>
                        <a:rPr lang="it-IT" sz="1050">
                          <a:ln>
                            <a:noFill/>
                          </a:ln>
                          <a:solidFill>
                            <a:srgbClr val="333333"/>
                          </a:solidFill>
                          <a:latin typeface="Calibri" panose="020F0502020204030204" pitchFamily="34" charset="0"/>
                        </a:rPr>
                        <a:t>Hong Kong SAR della Cina</a:t>
                      </a:r>
                    </a:p>
                  </a:txBody>
                  <a:tcPr marL="79293" marR="79293" marT="71364" marB="7136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1400"/>
                        </a:spcAft>
                      </a:pPr>
                      <a:r>
                        <a:rPr lang="it-IT" sz="1050">
                          <a:ln>
                            <a:noFill/>
                          </a:ln>
                          <a:solidFill>
                            <a:srgbClr val="333333"/>
                          </a:solidFill>
                          <a:latin typeface="Calibri" panose="020F0502020204030204" pitchFamily="34" charset="0"/>
                        </a:rPr>
                        <a:t>(+852 ) 30 713 107</a:t>
                      </a:r>
                    </a:p>
                  </a:txBody>
                  <a:tcPr marL="79293" marR="79293" marT="71364" marB="71364" anchor="ctr">
                    <a:lnL>
                      <a:noFill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6569312"/>
                  </a:ext>
                </a:extLst>
              </a:tr>
              <a:tr h="498022"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1400"/>
                        </a:spcAft>
                      </a:pPr>
                      <a:r>
                        <a:rPr lang="it-IT" sz="1050">
                          <a:ln>
                            <a:noFill/>
                          </a:ln>
                          <a:solidFill>
                            <a:srgbClr val="333333"/>
                          </a:solidFill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9293" marR="79293" marT="71364" marB="71364"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1400"/>
                        </a:spcAft>
                      </a:pPr>
                      <a:r>
                        <a:rPr lang="it-IT" sz="1050">
                          <a:ln>
                            <a:noFill/>
                          </a:ln>
                          <a:solidFill>
                            <a:srgbClr val="333333"/>
                          </a:solidFill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9293" marR="79293" marT="71364" marB="7136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1400"/>
                        </a:spcAft>
                      </a:pPr>
                      <a:r>
                        <a:rPr lang="it-IT" sz="1050">
                          <a:ln>
                            <a:noFill/>
                          </a:ln>
                          <a:solidFill>
                            <a:srgbClr val="333333"/>
                          </a:solidFill>
                          <a:latin typeface="Calibri" panose="020F0502020204030204" pitchFamily="34" charset="0"/>
                        </a:rPr>
                        <a:t>Italia</a:t>
                      </a:r>
                    </a:p>
                  </a:txBody>
                  <a:tcPr marL="79293" marR="79293" marT="71364" marB="7136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1400"/>
                        </a:spcAft>
                      </a:pPr>
                      <a:r>
                        <a:rPr lang="it-IT" sz="1050">
                          <a:ln>
                            <a:noFill/>
                          </a:ln>
                          <a:solidFill>
                            <a:srgbClr val="333333"/>
                          </a:solidFill>
                          <a:latin typeface="Calibri" panose="020F0502020204030204" pitchFamily="34" charset="0"/>
                        </a:rPr>
                        <a:t>(+39 ) 800 919 224</a:t>
                      </a:r>
                    </a:p>
                  </a:txBody>
                  <a:tcPr marL="79293" marR="79293" marT="71364" marB="7136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1400"/>
                        </a:spcAft>
                      </a:pPr>
                      <a:r>
                        <a:rPr lang="it-IT" sz="1050">
                          <a:ln>
                            <a:noFill/>
                          </a:ln>
                          <a:solidFill>
                            <a:srgbClr val="333333"/>
                          </a:solidFill>
                          <a:latin typeface="Calibri" panose="020F0502020204030204" pitchFamily="34" charset="0"/>
                        </a:rPr>
                        <a:t>India</a:t>
                      </a:r>
                    </a:p>
                  </a:txBody>
                  <a:tcPr marL="79293" marR="79293" marT="71364" marB="7136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1400"/>
                        </a:spcAft>
                      </a:pPr>
                      <a:r>
                        <a:rPr lang="it-IT" sz="1050">
                          <a:ln>
                            <a:noFill/>
                          </a:ln>
                          <a:solidFill>
                            <a:srgbClr val="333333"/>
                          </a:solidFill>
                          <a:latin typeface="Calibri" panose="020F0502020204030204" pitchFamily="34" charset="0"/>
                        </a:rPr>
                        <a:t>(+91 ) 0008 004 402 107</a:t>
                      </a:r>
                    </a:p>
                  </a:txBody>
                  <a:tcPr marL="79293" marR="79293" marT="71364" marB="71364" anchor="ctr">
                    <a:lnL>
                      <a:noFill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4330025"/>
                  </a:ext>
                </a:extLst>
              </a:tr>
              <a:tr h="498022"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1400"/>
                        </a:spcAft>
                      </a:pPr>
                      <a:r>
                        <a:rPr lang="it-IT" sz="1050">
                          <a:ln>
                            <a:noFill/>
                          </a:ln>
                          <a:solidFill>
                            <a:srgbClr val="333333"/>
                          </a:solidFill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9293" marR="79293" marT="71364" marB="71364"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1400"/>
                        </a:spcAft>
                      </a:pPr>
                      <a:r>
                        <a:rPr lang="it-IT" sz="1050">
                          <a:ln>
                            <a:noFill/>
                          </a:ln>
                          <a:solidFill>
                            <a:srgbClr val="333333"/>
                          </a:solidFill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9293" marR="79293" marT="71364" marB="7136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1400"/>
                        </a:spcAft>
                      </a:pPr>
                      <a:r>
                        <a:rPr lang="it-IT" sz="1050">
                          <a:ln>
                            <a:noFill/>
                          </a:ln>
                          <a:solidFill>
                            <a:srgbClr val="333333"/>
                          </a:solidFill>
                          <a:latin typeface="Calibri" panose="020F0502020204030204" pitchFamily="34" charset="0"/>
                        </a:rPr>
                        <a:t>Svezia</a:t>
                      </a:r>
                    </a:p>
                  </a:txBody>
                  <a:tcPr marL="79293" marR="79293" marT="71364" marB="7136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1400"/>
                        </a:spcAft>
                      </a:pPr>
                      <a:r>
                        <a:rPr lang="it-IT" sz="1050">
                          <a:ln>
                            <a:noFill/>
                          </a:ln>
                          <a:solidFill>
                            <a:srgbClr val="333333"/>
                          </a:solidFill>
                          <a:latin typeface="Calibri" panose="020F0502020204030204" pitchFamily="34" charset="0"/>
                        </a:rPr>
                        <a:t>(+46 ) 0200 810 330</a:t>
                      </a:r>
                    </a:p>
                  </a:txBody>
                  <a:tcPr marL="79293" marR="79293" marT="71364" marB="7136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1400"/>
                        </a:spcAft>
                      </a:pPr>
                      <a:r>
                        <a:rPr lang="it-IT" sz="1050" dirty="0">
                          <a:ln>
                            <a:noFill/>
                          </a:ln>
                          <a:solidFill>
                            <a:srgbClr val="333333"/>
                          </a:solidFill>
                          <a:latin typeface="Calibri" panose="020F0502020204030204" pitchFamily="34" charset="0"/>
                        </a:rPr>
                        <a:t>Malesia </a:t>
                      </a:r>
                      <a:br>
                        <a:rPr lang="it-IT" sz="1050" dirty="0">
                          <a:ln>
                            <a:noFill/>
                          </a:ln>
                          <a:solidFill>
                            <a:srgbClr val="333333"/>
                          </a:solidFill>
                          <a:latin typeface="Calibri" panose="020F0502020204030204" pitchFamily="34" charset="0"/>
                        </a:rPr>
                      </a:br>
                      <a:r>
                        <a:rPr lang="it-IT" sz="1050" dirty="0">
                          <a:ln>
                            <a:noFill/>
                          </a:ln>
                          <a:solidFill>
                            <a:srgbClr val="333333"/>
                          </a:solidFill>
                          <a:latin typeface="Calibri" panose="020F0502020204030204" pitchFamily="34" charset="0"/>
                        </a:rPr>
                        <a:t>(numero verde)</a:t>
                      </a:r>
                    </a:p>
                  </a:txBody>
                  <a:tcPr marL="79293" marR="79293" marT="71364" marB="7136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1400"/>
                        </a:spcAft>
                      </a:pPr>
                      <a:r>
                        <a:rPr lang="it-IT" sz="1050">
                          <a:ln>
                            <a:noFill/>
                          </a:ln>
                          <a:solidFill>
                            <a:srgbClr val="333333"/>
                          </a:solidFill>
                          <a:latin typeface="Calibri" panose="020F0502020204030204" pitchFamily="34" charset="0"/>
                        </a:rPr>
                        <a:t>(+60 ) 1800 220 120</a:t>
                      </a:r>
                    </a:p>
                  </a:txBody>
                  <a:tcPr marL="79293" marR="79293" marT="71364" marB="71364" anchor="ctr">
                    <a:lnL>
                      <a:noFill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3240881"/>
                  </a:ext>
                </a:extLst>
              </a:tr>
              <a:tr h="498022"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1400"/>
                        </a:spcAft>
                      </a:pPr>
                      <a:r>
                        <a:rPr lang="it-IT" sz="1050">
                          <a:ln>
                            <a:noFill/>
                          </a:ln>
                          <a:solidFill>
                            <a:srgbClr val="333333"/>
                          </a:solidFill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9293" marR="79293" marT="71364" marB="71364"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1400"/>
                        </a:spcAft>
                      </a:pPr>
                      <a:r>
                        <a:rPr lang="it-IT" sz="1050">
                          <a:ln>
                            <a:noFill/>
                          </a:ln>
                          <a:solidFill>
                            <a:srgbClr val="333333"/>
                          </a:solidFill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9293" marR="79293" marT="71364" marB="7136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1400"/>
                        </a:spcAft>
                      </a:pPr>
                      <a:r>
                        <a:rPr lang="it-IT" sz="1050">
                          <a:ln>
                            <a:noFill/>
                          </a:ln>
                          <a:solidFill>
                            <a:srgbClr val="333333"/>
                          </a:solidFill>
                          <a:latin typeface="Calibri" panose="020F0502020204030204" pitchFamily="34" charset="0"/>
                        </a:rPr>
                        <a:t>Regno Unito</a:t>
                      </a:r>
                    </a:p>
                  </a:txBody>
                  <a:tcPr marL="79293" marR="79293" marT="71364" marB="7136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1400"/>
                        </a:spcAft>
                      </a:pPr>
                      <a:r>
                        <a:rPr lang="it-IT" sz="1050">
                          <a:ln>
                            <a:noFill/>
                          </a:ln>
                          <a:solidFill>
                            <a:srgbClr val="333333"/>
                          </a:solidFill>
                          <a:latin typeface="Calibri" panose="020F0502020204030204" pitchFamily="34" charset="0"/>
                        </a:rPr>
                        <a:t>(+44 ) 0800 169 0454</a:t>
                      </a:r>
                    </a:p>
                  </a:txBody>
                  <a:tcPr marL="79293" marR="79293" marT="71364" marB="7136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1400"/>
                        </a:spcAft>
                      </a:pPr>
                      <a:r>
                        <a:rPr lang="it-IT" sz="1050" dirty="0">
                          <a:ln>
                            <a:noFill/>
                          </a:ln>
                          <a:solidFill>
                            <a:srgbClr val="333333"/>
                          </a:solidFill>
                          <a:latin typeface="Calibri" panose="020F0502020204030204" pitchFamily="34" charset="0"/>
                        </a:rPr>
                        <a:t>Nuova Zelanda (numero verde)</a:t>
                      </a:r>
                    </a:p>
                  </a:txBody>
                  <a:tcPr marL="79293" marR="79293" marT="71364" marB="7136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1400"/>
                        </a:spcAft>
                      </a:pPr>
                      <a:r>
                        <a:rPr lang="it-IT" sz="1050">
                          <a:ln>
                            <a:noFill/>
                          </a:ln>
                          <a:solidFill>
                            <a:srgbClr val="333333"/>
                          </a:solidFill>
                          <a:latin typeface="Calibri" panose="020F0502020204030204" pitchFamily="34" charset="0"/>
                        </a:rPr>
                        <a:t>(+64 ) 050 861 4264</a:t>
                      </a:r>
                    </a:p>
                  </a:txBody>
                  <a:tcPr marL="79293" marR="79293" marT="71364" marB="71364" anchor="ctr">
                    <a:lnL>
                      <a:noFill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4906653"/>
                  </a:ext>
                </a:extLst>
              </a:tr>
              <a:tr h="498022"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1400"/>
                        </a:spcAft>
                      </a:pPr>
                      <a:r>
                        <a:rPr lang="it-IT" sz="1050">
                          <a:ln>
                            <a:noFill/>
                          </a:ln>
                          <a:solidFill>
                            <a:srgbClr val="333333"/>
                          </a:solidFill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9293" marR="79293" marT="71364" marB="71364"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1400"/>
                        </a:spcAft>
                      </a:pPr>
                      <a:r>
                        <a:rPr lang="it-IT" sz="1050">
                          <a:ln>
                            <a:noFill/>
                          </a:ln>
                          <a:solidFill>
                            <a:srgbClr val="333333"/>
                          </a:solidFill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9293" marR="79293" marT="71364" marB="7136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1400"/>
                        </a:spcAft>
                      </a:pPr>
                      <a:r>
                        <a:rPr lang="it-IT" sz="1050">
                          <a:ln>
                            <a:noFill/>
                          </a:ln>
                          <a:solidFill>
                            <a:srgbClr val="333333"/>
                          </a:solidFill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9293" marR="79293" marT="71364" marB="7136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1400"/>
                        </a:spcAft>
                      </a:pPr>
                      <a:r>
                        <a:rPr lang="it-IT" sz="1050">
                          <a:ln>
                            <a:noFill/>
                          </a:ln>
                          <a:solidFill>
                            <a:srgbClr val="333333"/>
                          </a:solidFill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9293" marR="79293" marT="71364" marB="7136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1400"/>
                        </a:spcAft>
                      </a:pPr>
                      <a:r>
                        <a:rPr lang="it-IT" sz="1050">
                          <a:ln>
                            <a:noFill/>
                          </a:ln>
                          <a:solidFill>
                            <a:srgbClr val="333333"/>
                          </a:solidFill>
                          <a:latin typeface="Calibri" panose="020F0502020204030204" pitchFamily="34" charset="0"/>
                        </a:rPr>
                        <a:t>Filippine (numero verde)</a:t>
                      </a:r>
                    </a:p>
                  </a:txBody>
                  <a:tcPr marL="79293" marR="79293" marT="71364" marB="7136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1400"/>
                        </a:spcAft>
                      </a:pPr>
                      <a:r>
                        <a:rPr lang="it-IT" sz="1050">
                          <a:ln>
                            <a:noFill/>
                          </a:ln>
                          <a:solidFill>
                            <a:srgbClr val="333333"/>
                          </a:solidFill>
                          <a:latin typeface="Calibri" panose="020F0502020204030204" pitchFamily="34" charset="0"/>
                        </a:rPr>
                        <a:t>(+63 ) 1 800 8908 8359</a:t>
                      </a:r>
                    </a:p>
                  </a:txBody>
                  <a:tcPr marL="79293" marR="79293" marT="71364" marB="71364" anchor="ctr">
                    <a:lnL>
                      <a:noFill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1533898"/>
                  </a:ext>
                </a:extLst>
              </a:tr>
              <a:tr h="498022"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1400"/>
                        </a:spcAft>
                      </a:pPr>
                      <a:r>
                        <a:rPr lang="it-IT" sz="1050">
                          <a:ln>
                            <a:noFill/>
                          </a:ln>
                          <a:solidFill>
                            <a:srgbClr val="333333"/>
                          </a:solidFill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9293" marR="79293" marT="71364" marB="71364"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1400"/>
                        </a:spcAft>
                      </a:pPr>
                      <a:r>
                        <a:rPr lang="it-IT" sz="1050">
                          <a:ln>
                            <a:noFill/>
                          </a:ln>
                          <a:solidFill>
                            <a:srgbClr val="333333"/>
                          </a:solidFill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9293" marR="79293" marT="71364" marB="7136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1400"/>
                        </a:spcAft>
                      </a:pPr>
                      <a:r>
                        <a:rPr lang="it-IT" sz="1050">
                          <a:ln>
                            <a:noFill/>
                          </a:ln>
                          <a:solidFill>
                            <a:srgbClr val="333333"/>
                          </a:solidFill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9293" marR="79293" marT="71364" marB="7136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1400"/>
                        </a:spcAft>
                      </a:pPr>
                      <a:r>
                        <a:rPr lang="it-IT" sz="1050">
                          <a:ln>
                            <a:noFill/>
                          </a:ln>
                          <a:solidFill>
                            <a:srgbClr val="333333"/>
                          </a:solidFill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9293" marR="79293" marT="71364" marB="7136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1400"/>
                        </a:spcAft>
                      </a:pPr>
                      <a:r>
                        <a:rPr lang="it-IT" sz="1050">
                          <a:ln>
                            <a:noFill/>
                          </a:ln>
                          <a:solidFill>
                            <a:srgbClr val="333333"/>
                          </a:solidFill>
                          <a:latin typeface="Calibri" panose="020F0502020204030204" pitchFamily="34" charset="0"/>
                        </a:rPr>
                        <a:t>Singapore</a:t>
                      </a:r>
                    </a:p>
                  </a:txBody>
                  <a:tcPr marL="79293" marR="79293" marT="71364" marB="7136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1400"/>
                        </a:spcAft>
                      </a:pPr>
                      <a:r>
                        <a:rPr lang="it-IT" sz="1050">
                          <a:ln>
                            <a:noFill/>
                          </a:ln>
                          <a:solidFill>
                            <a:srgbClr val="333333"/>
                          </a:solidFill>
                          <a:latin typeface="Calibri" panose="020F0502020204030204" pitchFamily="34" charset="0"/>
                        </a:rPr>
                        <a:t>(+65 ) 1 800 818 5220</a:t>
                      </a:r>
                    </a:p>
                  </a:txBody>
                  <a:tcPr marL="79293" marR="79293" marT="71364" marB="71364" anchor="ctr">
                    <a:lnL>
                      <a:noFill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4698661"/>
                  </a:ext>
                </a:extLst>
              </a:tr>
              <a:tr h="379384"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1400"/>
                        </a:spcAft>
                      </a:pPr>
                      <a:r>
                        <a:rPr lang="it-IT" sz="1050">
                          <a:ln>
                            <a:noFill/>
                          </a:ln>
                          <a:solidFill>
                            <a:srgbClr val="333333"/>
                          </a:solidFill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9293" marR="79293" marT="71364" marB="71364"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1400"/>
                        </a:spcAft>
                      </a:pPr>
                      <a:r>
                        <a:rPr lang="it-IT" sz="1050">
                          <a:ln>
                            <a:noFill/>
                          </a:ln>
                          <a:solidFill>
                            <a:srgbClr val="333333"/>
                          </a:solidFill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9293" marR="79293" marT="71364" marB="7136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1400"/>
                        </a:spcAft>
                      </a:pPr>
                      <a:r>
                        <a:rPr lang="it-IT" sz="1050">
                          <a:ln>
                            <a:noFill/>
                          </a:ln>
                          <a:solidFill>
                            <a:srgbClr val="333333"/>
                          </a:solidFill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9293" marR="79293" marT="71364" marB="7136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1400"/>
                        </a:spcAft>
                      </a:pPr>
                      <a:r>
                        <a:rPr lang="it-IT" sz="1050">
                          <a:ln>
                            <a:noFill/>
                          </a:ln>
                          <a:solidFill>
                            <a:srgbClr val="333333"/>
                          </a:solidFill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9293" marR="79293" marT="71364" marB="7136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1400"/>
                        </a:spcAft>
                      </a:pPr>
                      <a:r>
                        <a:rPr lang="it-IT" sz="1050">
                          <a:ln>
                            <a:noFill/>
                          </a:ln>
                          <a:solidFill>
                            <a:srgbClr val="333333"/>
                          </a:solidFill>
                          <a:latin typeface="Calibri" panose="020F0502020204030204" pitchFamily="34" charset="0"/>
                        </a:rPr>
                        <a:t>Corea del Sud</a:t>
                      </a:r>
                    </a:p>
                  </a:txBody>
                  <a:tcPr marL="79293" marR="79293" marT="71364" marB="7136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1400"/>
                        </a:spcAft>
                      </a:pPr>
                      <a:r>
                        <a:rPr lang="it-IT" sz="1050">
                          <a:ln>
                            <a:noFill/>
                          </a:ln>
                          <a:solidFill>
                            <a:srgbClr val="333333"/>
                          </a:solidFill>
                          <a:latin typeface="Calibri" panose="020F0502020204030204" pitchFamily="34" charset="0"/>
                        </a:rPr>
                        <a:t>(+82 ) 080 517 0880</a:t>
                      </a:r>
                    </a:p>
                  </a:txBody>
                  <a:tcPr marL="79293" marR="79293" marT="71364" marB="71364" anchor="ctr">
                    <a:lnL>
                      <a:noFill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5298839"/>
                  </a:ext>
                </a:extLst>
              </a:tr>
              <a:tr h="498022">
                <a:tc gridSpan="2"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1400"/>
                        </a:spcAft>
                      </a:pPr>
                      <a:r>
                        <a:rPr lang="it-IT" sz="1050">
                          <a:ln>
                            <a:noFill/>
                          </a:ln>
                          <a:solidFill>
                            <a:srgbClr val="333333"/>
                          </a:solidFill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9293" marR="79293" marT="71364" marB="71364"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1400"/>
                        </a:spcAft>
                      </a:pPr>
                      <a:r>
                        <a:rPr lang="it-IT" sz="1050">
                          <a:ln>
                            <a:noFill/>
                          </a:ln>
                          <a:solidFill>
                            <a:srgbClr val="333333"/>
                          </a:solidFill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9293" marR="79293" marT="71364" marB="7136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1400"/>
                        </a:spcAft>
                      </a:pPr>
                      <a:r>
                        <a:rPr lang="it-IT" sz="1050">
                          <a:ln>
                            <a:noFill/>
                          </a:ln>
                          <a:solidFill>
                            <a:srgbClr val="333333"/>
                          </a:solidFill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9293" marR="79293" marT="71364" marB="7136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1400"/>
                        </a:spcAft>
                      </a:pPr>
                      <a:r>
                        <a:rPr lang="it-IT" sz="1050" dirty="0">
                          <a:ln>
                            <a:noFill/>
                          </a:ln>
                          <a:solidFill>
                            <a:srgbClr val="333333"/>
                          </a:solidFill>
                          <a:latin typeface="Calibri" panose="020F0502020204030204" pitchFamily="34" charset="0"/>
                        </a:rPr>
                        <a:t>Regione </a:t>
                      </a:r>
                      <a:br>
                        <a:rPr lang="it-IT" sz="1050" dirty="0">
                          <a:ln>
                            <a:noFill/>
                          </a:ln>
                          <a:solidFill>
                            <a:srgbClr val="333333"/>
                          </a:solidFill>
                          <a:latin typeface="Calibri" panose="020F0502020204030204" pitchFamily="34" charset="0"/>
                        </a:rPr>
                      </a:br>
                      <a:r>
                        <a:rPr lang="it-IT" sz="1050" dirty="0">
                          <a:ln>
                            <a:noFill/>
                          </a:ln>
                          <a:solidFill>
                            <a:srgbClr val="333333"/>
                          </a:solidFill>
                          <a:latin typeface="Calibri" panose="020F0502020204030204" pitchFamily="34" charset="0"/>
                        </a:rPr>
                        <a:t>di Taiwan</a:t>
                      </a:r>
                    </a:p>
                  </a:txBody>
                  <a:tcPr marL="79293" marR="79293" marT="71364" marB="7136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1400"/>
                        </a:spcAft>
                      </a:pPr>
                      <a:r>
                        <a:rPr lang="it-IT" sz="1050" dirty="0">
                          <a:ln>
                            <a:noFill/>
                          </a:ln>
                          <a:solidFill>
                            <a:srgbClr val="333333"/>
                          </a:solidFill>
                          <a:latin typeface="Calibri" panose="020F0502020204030204" pitchFamily="34" charset="0"/>
                        </a:rPr>
                        <a:t>(+886 ) 0 800 066 6381</a:t>
                      </a:r>
                    </a:p>
                  </a:txBody>
                  <a:tcPr marL="79293" marR="79293" marT="71364" marB="71364" anchor="ctr">
                    <a:lnL>
                      <a:noFill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3816565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C39290CE-3360-4617-A922-57E16138E9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3921400"/>
              </p:ext>
            </p:extLst>
          </p:nvPr>
        </p:nvGraphicFramePr>
        <p:xfrm>
          <a:off x="93503" y="2858064"/>
          <a:ext cx="4907122" cy="687304"/>
        </p:xfrm>
        <a:graphic>
          <a:graphicData uri="http://schemas.openxmlformats.org/drawingml/2006/table">
            <a:tbl>
              <a:tblPr/>
              <a:tblGrid>
                <a:gridCol w="2453561">
                  <a:extLst>
                    <a:ext uri="{9D8B030D-6E8A-4147-A177-3AD203B41FA5}">
                      <a16:colId xmlns:a16="http://schemas.microsoft.com/office/drawing/2014/main" val="3187424537"/>
                    </a:ext>
                  </a:extLst>
                </a:gridCol>
                <a:gridCol w="2453561">
                  <a:extLst>
                    <a:ext uri="{9D8B030D-6E8A-4147-A177-3AD203B41FA5}">
                      <a16:colId xmlns:a16="http://schemas.microsoft.com/office/drawing/2014/main" val="1124856240"/>
                    </a:ext>
                  </a:extLst>
                </a:gridCol>
              </a:tblGrid>
              <a:tr h="343652">
                <a:tc>
                  <a:txBody>
                    <a:bodyPr/>
                    <a:lstStyle/>
                    <a:p>
                      <a:pPr marL="56502" marR="0" indent="0" algn="ctr" rtl="0">
                        <a:lnSpc>
                          <a:spcPct val="119000"/>
                        </a:lnSpc>
                        <a:spcBef>
                          <a:spcPts val="530"/>
                        </a:spcBef>
                        <a:spcAft>
                          <a:spcPts val="0"/>
                        </a:spcAft>
                      </a:pPr>
                      <a:r>
                        <a:rPr lang="it-IT" sz="1000">
                          <a:ln>
                            <a:noFill/>
                          </a:ln>
                          <a:solidFill>
                            <a:srgbClr val="FFFFFF"/>
                          </a:solidFill>
                          <a:latin typeface="Adobe Clean" panose="020B0503020404020204" pitchFamily="34" charset="0"/>
                        </a:rPr>
                        <a:t>Asia-Pacifico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B7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7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7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2E8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marL="186055" marR="0" indent="0" algn="ctr" rtl="0">
                        <a:lnSpc>
                          <a:spcPct val="119000"/>
                        </a:lnSpc>
                        <a:spcBef>
                          <a:spcPts val="530"/>
                        </a:spcBef>
                        <a:spcAft>
                          <a:spcPts val="0"/>
                        </a:spcAft>
                      </a:pPr>
                      <a:r>
                        <a:rPr lang="it-IT" sz="1000">
                          <a:ln>
                            <a:noFill/>
                          </a:ln>
                          <a:solidFill>
                            <a:srgbClr val="FFFFFF"/>
                          </a:solidFill>
                          <a:latin typeface="Adobe Clean" panose="020B0503020404020204" pitchFamily="34" charset="0"/>
                        </a:rPr>
                        <a:t>Giappone*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B7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7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7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0068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6214165"/>
                  </a:ext>
                </a:extLst>
              </a:tr>
              <a:tr h="343652">
                <a:tc>
                  <a:txBody>
                    <a:bodyPr/>
                    <a:lstStyle/>
                    <a:p>
                      <a:pPr marL="232397" marR="264160" indent="115570" algn="ctr" rtl="0">
                        <a:lnSpc>
                          <a:spcPct val="97000"/>
                        </a:lnSpc>
                        <a:spcBef>
                          <a:spcPts val="1800"/>
                        </a:spcBef>
                        <a:spcAft>
                          <a:spcPts val="0"/>
                        </a:spcAft>
                      </a:pPr>
                      <a:r>
                        <a:rPr lang="it-IT" sz="1000">
                          <a:ln>
                            <a:noFill/>
                          </a:ln>
                          <a:solidFill>
                            <a:srgbClr val="020302"/>
                          </a:solidFill>
                          <a:latin typeface="Adobe Clean" panose="020B0503020404020204" pitchFamily="34" charset="0"/>
                        </a:rPr>
                        <a:t>09:00 – 17:00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B7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7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2E8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7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44475" marR="276860" indent="103492" algn="ctr" rtl="0">
                        <a:lnSpc>
                          <a:spcPct val="97000"/>
                        </a:lnSpc>
                        <a:spcBef>
                          <a:spcPts val="1800"/>
                        </a:spcBef>
                        <a:spcAft>
                          <a:spcPts val="0"/>
                        </a:spcAft>
                      </a:pPr>
                      <a:r>
                        <a:rPr lang="it-IT" sz="1000">
                          <a:ln>
                            <a:noFill/>
                          </a:ln>
                          <a:solidFill>
                            <a:srgbClr val="020302"/>
                          </a:solidFill>
                          <a:latin typeface="Adobe Clean" panose="020B0503020404020204" pitchFamily="34" charset="0"/>
                        </a:rPr>
                        <a:t>09:00 – 17:30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B7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7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0068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7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2553925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1CED70F7-374A-498C-A112-2275E9099B61}"/>
              </a:ext>
            </a:extLst>
          </p:cNvPr>
          <p:cNvSpPr txBox="1"/>
          <p:nvPr/>
        </p:nvSpPr>
        <p:spPr>
          <a:xfrm>
            <a:off x="93503" y="3578495"/>
            <a:ext cx="6119812" cy="96443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0" marR="0" indent="0" algn="l">
              <a:lnSpc>
                <a:spcPct val="119000"/>
              </a:lnSpc>
              <a:spcBef>
                <a:spcPts val="0"/>
              </a:spcBef>
              <a:spcAft>
                <a:spcPts val="300"/>
              </a:spcAft>
            </a:pPr>
            <a:r>
              <a:rPr lang="it-IT" sz="1050" i="1" dirty="0">
                <a:ln>
                  <a:noFill/>
                </a:ln>
                <a:solidFill>
                  <a:srgbClr val="000000"/>
                </a:solidFill>
              </a:rPr>
              <a:t>Eccezioni:</a:t>
            </a:r>
          </a:p>
          <a:p>
            <a:pPr marL="0" marR="0" indent="0" algn="l">
              <a:lnSpc>
                <a:spcPct val="119000"/>
              </a:lnSpc>
              <a:spcBef>
                <a:spcPts val="0"/>
              </a:spcBef>
              <a:spcAft>
                <a:spcPts val="300"/>
              </a:spcAft>
            </a:pPr>
            <a:r>
              <a:rPr lang="it-IT" sz="1050" i="1" dirty="0">
                <a:ln>
                  <a:noFill/>
                </a:ln>
                <a:solidFill>
                  <a:srgbClr val="000000"/>
                </a:solidFill>
              </a:rPr>
              <a:t>*Il supporto è disponibile solo in inglese e giapponese.</a:t>
            </a:r>
          </a:p>
          <a:p>
            <a:pPr marL="0" marR="0" indent="0" algn="l">
              <a:lnSpc>
                <a:spcPct val="119000"/>
              </a:lnSpc>
              <a:spcBef>
                <a:spcPts val="0"/>
              </a:spcBef>
              <a:spcAft>
                <a:spcPts val="300"/>
              </a:spcAft>
            </a:pPr>
            <a:r>
              <a:rPr lang="it-IT" sz="1050" i="1" dirty="0">
                <a:ln>
                  <a:noFill/>
                </a:ln>
                <a:solidFill>
                  <a:srgbClr val="000000"/>
                </a:solidFill>
              </a:rPr>
              <a:t>Adobe Commerce non prevede il supporto in lingua giapponese.</a:t>
            </a:r>
          </a:p>
          <a:p>
            <a:pPr marL="0" marR="0" indent="0" algn="l">
              <a:lnSpc>
                <a:spcPct val="119000"/>
              </a:lnSpc>
              <a:spcBef>
                <a:spcPts val="0"/>
              </a:spcBef>
              <a:spcAft>
                <a:spcPts val="300"/>
              </a:spcAft>
            </a:pPr>
            <a:r>
              <a:rPr lang="it-IT" sz="1050" i="1" dirty="0">
                <a:ln>
                  <a:noFill/>
                </a:ln>
                <a:solidFill>
                  <a:srgbClr val="000000"/>
                </a:solidFill>
              </a:rPr>
              <a:t>(Giappone) I casi P2, P3 e P4 sono limitati al solo orario operativo.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7FF16D8-70CE-4E3E-A4FF-DC01B70C76AD}"/>
              </a:ext>
            </a:extLst>
          </p:cNvPr>
          <p:cNvSpPr txBox="1"/>
          <p:nvPr/>
        </p:nvSpPr>
        <p:spPr>
          <a:xfrm>
            <a:off x="2788" y="6172949"/>
            <a:ext cx="5694975" cy="653833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19000"/>
              </a:lnSpc>
              <a:spcAft>
                <a:spcPts val="1400"/>
              </a:spcAft>
            </a:pPr>
            <a:r>
              <a:rPr lang="it-IT" sz="1050" i="1" dirty="0">
                <a:ln>
                  <a:noFill/>
                </a:ln>
                <a:solidFill>
                  <a:srgbClr val="000000"/>
                </a:solidFill>
              </a:rPr>
              <a:t>Se la tua area geografica non è rappresentata da un numero di telefono specifico per l'assistenza clienti, </a:t>
            </a:r>
            <a:br>
              <a:rPr lang="it-IT" sz="1050" i="1" dirty="0">
                <a:ln>
                  <a:noFill/>
                </a:ln>
                <a:solidFill>
                  <a:srgbClr val="000000"/>
                </a:solidFill>
              </a:rPr>
            </a:br>
            <a:r>
              <a:rPr lang="it-IT" sz="1050" b="1" i="1" dirty="0">
                <a:ln>
                  <a:noFill/>
                </a:ln>
                <a:solidFill>
                  <a:srgbClr val="000000"/>
                </a:solidFill>
              </a:rPr>
              <a:t>usa il numero +1 800 497 0335</a:t>
            </a:r>
            <a:r>
              <a:rPr lang="it-IT" sz="1050" i="1" dirty="0">
                <a:ln>
                  <a:noFill/>
                </a:ln>
                <a:solidFill>
                  <a:srgbClr val="000000"/>
                </a:solidFill>
              </a:rPr>
              <a:t>. Si prega di notare che questo è un numero negli Stati Uniti, </a:t>
            </a:r>
            <a:br>
              <a:rPr lang="it-IT" sz="1050" i="1" dirty="0">
                <a:ln>
                  <a:noFill/>
                </a:ln>
                <a:solidFill>
                  <a:srgbClr val="000000"/>
                </a:solidFill>
              </a:rPr>
            </a:br>
            <a:r>
              <a:rPr lang="it-IT" sz="1050" i="1" dirty="0">
                <a:ln>
                  <a:noFill/>
                </a:ln>
                <a:solidFill>
                  <a:srgbClr val="000000"/>
                </a:solidFill>
              </a:rPr>
              <a:t>quindi potrebbero essere applicati i costi di chiamata previsti nel tuo mercato.</a:t>
            </a:r>
            <a:r>
              <a:rPr lang="it-IT" sz="1050" i="1" dirty="0">
                <a:solidFill>
                  <a:srgbClr val="000000"/>
                </a:solidFill>
              </a:rPr>
              <a:t> 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48019B9-45AD-453D-A7EA-7143C84742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5087389"/>
              </p:ext>
            </p:extLst>
          </p:nvPr>
        </p:nvGraphicFramePr>
        <p:xfrm>
          <a:off x="76653" y="4637677"/>
          <a:ext cx="5043988" cy="13944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0997">
                  <a:extLst>
                    <a:ext uri="{9D8B030D-6E8A-4147-A177-3AD203B41FA5}">
                      <a16:colId xmlns:a16="http://schemas.microsoft.com/office/drawing/2014/main" val="3905082595"/>
                    </a:ext>
                  </a:extLst>
                </a:gridCol>
                <a:gridCol w="1260997">
                  <a:extLst>
                    <a:ext uri="{9D8B030D-6E8A-4147-A177-3AD203B41FA5}">
                      <a16:colId xmlns:a16="http://schemas.microsoft.com/office/drawing/2014/main" val="1596495172"/>
                    </a:ext>
                  </a:extLst>
                </a:gridCol>
                <a:gridCol w="1260997">
                  <a:extLst>
                    <a:ext uri="{9D8B030D-6E8A-4147-A177-3AD203B41FA5}">
                      <a16:colId xmlns:a16="http://schemas.microsoft.com/office/drawing/2014/main" val="1045455434"/>
                    </a:ext>
                  </a:extLst>
                </a:gridCol>
                <a:gridCol w="1260997">
                  <a:extLst>
                    <a:ext uri="{9D8B030D-6E8A-4147-A177-3AD203B41FA5}">
                      <a16:colId xmlns:a16="http://schemas.microsoft.com/office/drawing/2014/main" val="625743961"/>
                    </a:ext>
                  </a:extLst>
                </a:gridCol>
              </a:tblGrid>
              <a:tr h="165772">
                <a:tc gridSpan="4"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1050">
                          <a:latin typeface="Calibri"/>
                        </a:rPr>
                        <a:t>Supporto telefonico di Marketo Engage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68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2403298"/>
                  </a:ext>
                </a:extLst>
              </a:tr>
              <a:tr h="272339">
                <a:tc>
                  <a:txBody>
                    <a:bodyPr/>
                    <a:lstStyle/>
                    <a:p>
                      <a:pPr rtl="0" fontAlgn="base"/>
                      <a:r>
                        <a:rPr lang="it-IT" sz="1050" b="1">
                          <a:latin typeface="Calibri"/>
                        </a:rPr>
                        <a:t>Americhe 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rgbClr val="0068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050" b="1" i="0" u="none" strike="noStrike" noProof="0">
                          <a:latin typeface="Calibri"/>
                        </a:rPr>
                        <a:t>Europa, Medio Oriente e Africa</a:t>
                      </a:r>
                    </a:p>
                  </a:txBody>
                  <a:tcPr>
                    <a:lnT w="38100" cap="flat" cmpd="sng" algn="ctr">
                      <a:solidFill>
                        <a:srgbClr val="0068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050" b="1" i="0" u="none" strike="noStrike" noProof="0">
                          <a:latin typeface="Calibri"/>
                        </a:rPr>
                        <a:t>APAC </a:t>
                      </a:r>
                    </a:p>
                  </a:txBody>
                  <a:tcPr>
                    <a:lnT w="38100" cap="flat" cmpd="sng" algn="ctr">
                      <a:solidFill>
                        <a:srgbClr val="0068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050" b="1" i="0" u="none" strike="noStrike" noProof="0">
                          <a:latin typeface="Calibri"/>
                        </a:rPr>
                        <a:t>Giappone</a:t>
                      </a:r>
                    </a:p>
                  </a:txBody>
                  <a:tcPr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68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2461095"/>
                  </a:ext>
                </a:extLst>
              </a:tr>
              <a:tr h="378907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050" b="0" i="0" u="none" strike="noStrike" noProof="0" dirty="0">
                          <a:latin typeface="Calibri"/>
                        </a:rPr>
                        <a:t>Numero verde: </a:t>
                      </a:r>
                      <a:br>
                        <a:rPr lang="it-IT" sz="1050" b="0" i="0" u="none" strike="noStrike" noProof="0" dirty="0">
                          <a:latin typeface="Calibri"/>
                        </a:rPr>
                      </a:br>
                      <a:r>
                        <a:rPr lang="it-IT" sz="1050" b="0" i="0" u="none" strike="noStrike" noProof="0" dirty="0">
                          <a:latin typeface="Calibri"/>
                        </a:rPr>
                        <a:t>+1 877 270 6586</a:t>
                      </a:r>
                      <a:r>
                        <a:rPr lang="it-IT" sz="1050" b="1" i="0" u="none" strike="noStrike" noProof="0" dirty="0">
                          <a:latin typeface="Calibri"/>
                        </a:rPr>
                        <a:t> </a:t>
                      </a:r>
                    </a:p>
                    <a:p>
                      <a:pPr lvl="0" algn="l" rtl="0">
                        <a:buNone/>
                      </a:pPr>
                      <a:endParaRPr lang="en-US" sz="1050" b="1" i="0" u="none" strike="noStrike" noProof="0" dirty="0">
                        <a:effectLst/>
                        <a:latin typeface="Calibri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050" b="0" i="0" u="none" strike="noStrike" noProof="0" dirty="0">
                          <a:latin typeface="Calibri"/>
                        </a:rPr>
                        <a:t>Regno Unito: </a:t>
                      </a:r>
                      <a:br>
                        <a:rPr lang="it-IT" sz="1050" b="0" i="0" u="none" strike="noStrike" noProof="0" dirty="0">
                          <a:latin typeface="Calibri"/>
                        </a:rPr>
                      </a:br>
                      <a:r>
                        <a:rPr lang="it-IT" sz="1050" b="0" i="0" u="none" strike="noStrike" noProof="0" dirty="0">
                          <a:latin typeface="Calibri"/>
                        </a:rPr>
                        <a:t>0800 151 3030 </a:t>
                      </a:r>
                    </a:p>
                    <a:p>
                      <a:pPr lvl="0">
                        <a:buNone/>
                      </a:pPr>
                      <a:r>
                        <a:rPr lang="it-IT" sz="1050" b="0" i="0" u="none" strike="noStrike" noProof="0" dirty="0">
                          <a:latin typeface="Calibri"/>
                        </a:rPr>
                        <a:t>UE: </a:t>
                      </a:r>
                      <a:br>
                        <a:rPr lang="it-IT" sz="1050" b="0" i="0" u="none" strike="noStrike" noProof="0" dirty="0">
                          <a:latin typeface="Calibri"/>
                        </a:rPr>
                      </a:br>
                      <a:r>
                        <a:rPr lang="it-IT" sz="1050" b="0" i="0" u="none" strike="noStrike" noProof="0" dirty="0">
                          <a:latin typeface="Calibri"/>
                        </a:rPr>
                        <a:t>+353 1 242 3030 </a:t>
                      </a:r>
                    </a:p>
                  </a:txBody>
                  <a:tcP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050" b="0" i="0" u="none" strike="noStrike" noProof="0" dirty="0">
                          <a:latin typeface="Calibri"/>
                        </a:rPr>
                        <a:t>AUS: </a:t>
                      </a:r>
                      <a:br>
                        <a:rPr lang="it-IT" sz="1050" b="0" i="0" u="none" strike="noStrike" noProof="0" dirty="0">
                          <a:latin typeface="Calibri"/>
                        </a:rPr>
                      </a:br>
                      <a:r>
                        <a:rPr lang="it-IT" sz="1050" b="0" i="0" u="none" strike="noStrike" noProof="0" dirty="0">
                          <a:latin typeface="Calibri"/>
                        </a:rPr>
                        <a:t>+61 2 8031 8188</a:t>
                      </a:r>
                    </a:p>
                  </a:txBody>
                  <a:tcP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050" b="0" i="0" u="none" strike="noStrike" noProof="0" dirty="0">
                          <a:latin typeface="Calibri"/>
                        </a:rPr>
                        <a:t>+81 3 6478 6080</a:t>
                      </a:r>
                    </a:p>
                  </a:txBody>
                  <a:tcPr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07709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32575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921AC-0EDF-44F2-B440-3635BA2E94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Definizioni di priorità dell'Assistenza clienti Adobe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FDFA61-173B-4D97-A09B-70A4BF7CDB94}"/>
              </a:ext>
            </a:extLst>
          </p:cNvPr>
          <p:cNvSpPr txBox="1"/>
          <p:nvPr/>
        </p:nvSpPr>
        <p:spPr>
          <a:xfrm>
            <a:off x="161924" y="921649"/>
            <a:ext cx="11719179" cy="8531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marR="0" indent="0" algn="l">
              <a:lnSpc>
                <a:spcPct val="119000"/>
              </a:lnSpc>
              <a:spcBef>
                <a:spcPts val="0"/>
              </a:spcBef>
              <a:spcAft>
                <a:spcPts val="600"/>
              </a:spcAft>
            </a:pPr>
            <a:r>
              <a:rPr lang="it-IT" sz="1400" dirty="0">
                <a:ln>
                  <a:noFill/>
                </a:ln>
                <a:solidFill>
                  <a:srgbClr val="000000"/>
                </a:solidFill>
              </a:rPr>
              <a:t>Basiamo i tempi di risposta e le azioni su una valutazione dell'impatto riportato dalla tua azienda. Più grave è l'impatto aziendale, più alta è la priorità assegnata. </a:t>
            </a:r>
            <a:br>
              <a:rPr lang="it-IT" sz="1400" dirty="0">
                <a:ln>
                  <a:noFill/>
                </a:ln>
                <a:solidFill>
                  <a:srgbClr val="000000"/>
                </a:solidFill>
              </a:rPr>
            </a:br>
            <a:r>
              <a:rPr lang="it-IT" sz="1400" dirty="0">
                <a:ln>
                  <a:noFill/>
                </a:ln>
                <a:solidFill>
                  <a:srgbClr val="000000"/>
                </a:solidFill>
              </a:rPr>
              <a:t>Le seguenti linee guida ti aiuteranno a determinare il livello di priorità appropriato. </a:t>
            </a:r>
          </a:p>
          <a:p>
            <a:pPr marL="0" marR="0" indent="0" algn="l">
              <a:lnSpc>
                <a:spcPct val="119000"/>
              </a:lnSpc>
              <a:spcBef>
                <a:spcPts val="0"/>
              </a:spcBef>
              <a:spcAft>
                <a:spcPts val="600"/>
              </a:spcAft>
            </a:pPr>
            <a:r>
              <a:rPr lang="it-IT" sz="1000" dirty="0">
                <a:ln>
                  <a:noFill/>
                </a:ln>
                <a:solidFill>
                  <a:srgbClr val="000000"/>
                </a:solidFill>
                <a:latin typeface="Calibri" panose="020F0502020204030204" pitchFamily="34" charset="0"/>
              </a:rPr>
              <a:t> 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8EAF3D-064C-4295-9191-914218063F5D}"/>
              </a:ext>
            </a:extLst>
          </p:cNvPr>
          <p:cNvSpPr txBox="1"/>
          <p:nvPr/>
        </p:nvSpPr>
        <p:spPr>
          <a:xfrm>
            <a:off x="310895" y="1602192"/>
            <a:ext cx="6203635" cy="665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l">
              <a:lnSpc>
                <a:spcPct val="119000"/>
              </a:lnSpc>
              <a:spcBef>
                <a:spcPts val="0"/>
              </a:spcBef>
              <a:spcAft>
                <a:spcPts val="600"/>
              </a:spcAft>
            </a:pPr>
            <a:r>
              <a:rPr lang="it-IT" sz="1400" b="1" dirty="0">
                <a:ln>
                  <a:noFill/>
                </a:ln>
                <a:solidFill>
                  <a:srgbClr val="000000"/>
                </a:solidFill>
                <a:latin typeface="+mj-lt"/>
              </a:rPr>
              <a:t>Obiettivi del livello di servizio: Risposta iniziale e definizioni di priorità</a:t>
            </a:r>
          </a:p>
          <a:p>
            <a:pPr marL="0" marR="0" indent="0" algn="l">
              <a:lnSpc>
                <a:spcPct val="119000"/>
              </a:lnSpc>
              <a:spcBef>
                <a:spcPts val="0"/>
              </a:spcBef>
              <a:spcAft>
                <a:spcPts val="600"/>
              </a:spcAft>
            </a:pPr>
            <a:r>
              <a:rPr lang="it-IT" sz="1400" dirty="0">
                <a:ln>
                  <a:noFill/>
                </a:ln>
                <a:solidFill>
                  <a:srgbClr val="000000"/>
                </a:solidFill>
                <a:latin typeface="+mj-lt"/>
              </a:rPr>
              <a:t> </a:t>
            </a:r>
          </a:p>
        </p:txBody>
      </p:sp>
      <p:sp>
        <p:nvSpPr>
          <p:cNvPr id="9" name="Control 1">
            <a:extLst>
              <a:ext uri="{FF2B5EF4-FFF2-40B4-BE49-F238E27FC236}">
                <a16:creationId xmlns:a16="http://schemas.microsoft.com/office/drawing/2014/main" id="{CB11CE0A-A3DD-4554-954E-046966942D89}"/>
              </a:ext>
            </a:extLst>
          </p:cNvPr>
          <p:cNvSpPr>
            <a:spLocks noChangeArrowheads="1" noChangeShapeType="1"/>
          </p:cNvSpPr>
          <p:nvPr/>
        </p:nvSpPr>
        <p:spPr bwMode="auto">
          <a:xfrm>
            <a:off x="3844925" y="4352925"/>
            <a:ext cx="6108700" cy="2466975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 algn="in">
                <a:noFill/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9D19EA3C-CE19-415E-8DBB-E6396B46DB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7692316"/>
              </p:ext>
            </p:extLst>
          </p:nvPr>
        </p:nvGraphicFramePr>
        <p:xfrm>
          <a:off x="336083" y="2180665"/>
          <a:ext cx="11370859" cy="3827022"/>
        </p:xfrm>
        <a:graphic>
          <a:graphicData uri="http://schemas.openxmlformats.org/drawingml/2006/table">
            <a:tbl>
              <a:tblPr/>
              <a:tblGrid>
                <a:gridCol w="1178818">
                  <a:extLst>
                    <a:ext uri="{9D8B030D-6E8A-4147-A177-3AD203B41FA5}">
                      <a16:colId xmlns:a16="http://schemas.microsoft.com/office/drawing/2014/main" val="167333344"/>
                    </a:ext>
                  </a:extLst>
                </a:gridCol>
                <a:gridCol w="4831477">
                  <a:extLst>
                    <a:ext uri="{9D8B030D-6E8A-4147-A177-3AD203B41FA5}">
                      <a16:colId xmlns:a16="http://schemas.microsoft.com/office/drawing/2014/main" val="799025432"/>
                    </a:ext>
                  </a:extLst>
                </a:gridCol>
                <a:gridCol w="1340141">
                  <a:extLst>
                    <a:ext uri="{9D8B030D-6E8A-4147-A177-3AD203B41FA5}">
                      <a16:colId xmlns:a16="http://schemas.microsoft.com/office/drawing/2014/main" val="2027621973"/>
                    </a:ext>
                  </a:extLst>
                </a:gridCol>
                <a:gridCol w="1340141">
                  <a:extLst>
                    <a:ext uri="{9D8B030D-6E8A-4147-A177-3AD203B41FA5}">
                      <a16:colId xmlns:a16="http://schemas.microsoft.com/office/drawing/2014/main" val="1524064404"/>
                    </a:ext>
                  </a:extLst>
                </a:gridCol>
                <a:gridCol w="1340141">
                  <a:extLst>
                    <a:ext uri="{9D8B030D-6E8A-4147-A177-3AD203B41FA5}">
                      <a16:colId xmlns:a16="http://schemas.microsoft.com/office/drawing/2014/main" val="2034675526"/>
                    </a:ext>
                  </a:extLst>
                </a:gridCol>
                <a:gridCol w="1340141">
                  <a:extLst>
                    <a:ext uri="{9D8B030D-6E8A-4147-A177-3AD203B41FA5}">
                      <a16:colId xmlns:a16="http://schemas.microsoft.com/office/drawing/2014/main" val="3448821657"/>
                    </a:ext>
                  </a:extLst>
                </a:gridCol>
              </a:tblGrid>
              <a:tr h="610032">
                <a:tc>
                  <a:txBody>
                    <a:bodyPr/>
                    <a:lstStyle/>
                    <a:p>
                      <a:pPr marL="48895" marR="0" indent="0" algn="l" rtl="0">
                        <a:lnSpc>
                          <a:spcPct val="119000"/>
                        </a:lnSpc>
                        <a:spcBef>
                          <a:spcPts val="30"/>
                        </a:spcBef>
                        <a:spcAft>
                          <a:spcPts val="0"/>
                        </a:spcAft>
                      </a:pPr>
                      <a:r>
                        <a:rPr lang="it-IT" sz="1200" b="1">
                          <a:ln>
                            <a:noFill/>
                          </a:ln>
                          <a:solidFill>
                            <a:srgbClr val="020302"/>
                          </a:solidFill>
                          <a:latin typeface="Adobe Clean" panose="020B0503020404020204" pitchFamily="34" charset="0"/>
                        </a:rPr>
                        <a:t>Priorità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B7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7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7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7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indent="0" algn="l" rtl="0">
                        <a:lnSpc>
                          <a:spcPct val="119000"/>
                        </a:lnSpc>
                        <a:spcBef>
                          <a:spcPts val="530"/>
                        </a:spcBef>
                        <a:spcAft>
                          <a:spcPts val="0"/>
                        </a:spcAft>
                      </a:pPr>
                      <a:r>
                        <a:rPr lang="it-IT" sz="1200" b="1">
                          <a:ln>
                            <a:noFill/>
                          </a:ln>
                          <a:solidFill>
                            <a:srgbClr val="020302"/>
                          </a:solidFill>
                          <a:latin typeface="Adobe Clean" panose="020B0503020404020204" pitchFamily="34" charset="0"/>
                        </a:rPr>
                        <a:t>Definizioni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B7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7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7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85858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indent="0" algn="l" rtl="0">
                        <a:lnSpc>
                          <a:spcPct val="119000"/>
                        </a:lnSpc>
                        <a:spcBef>
                          <a:spcPts val="530"/>
                        </a:spcBef>
                        <a:spcAft>
                          <a:spcPts val="0"/>
                        </a:spcAft>
                      </a:pPr>
                      <a:r>
                        <a:rPr lang="it-IT" sz="1000">
                          <a:ln>
                            <a:noFill/>
                          </a:ln>
                          <a:solidFill>
                            <a:srgbClr val="020302"/>
                          </a:solidFill>
                          <a:latin typeface="Adobe Clean" panose="020B0503020404020204" pitchFamily="34" charset="0"/>
                        </a:rPr>
                        <a:t>Online</a:t>
                      </a:r>
                    </a:p>
                    <a:p>
                      <a:pPr marL="133350"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000">
                          <a:ln>
                            <a:noFill/>
                          </a:ln>
                          <a:solidFill>
                            <a:srgbClr val="020302"/>
                          </a:solidFill>
                          <a:latin typeface="Adobe Clean" panose="020B0503020404020204" pitchFamily="34" charset="0"/>
                        </a:rPr>
                        <a:t>Supporto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B7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7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7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85858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90805" marR="0" indent="0" algn="l" rtl="0">
                        <a:lnSpc>
                          <a:spcPct val="119000"/>
                        </a:lnSpc>
                        <a:spcBef>
                          <a:spcPts val="530"/>
                        </a:spcBef>
                        <a:spcAft>
                          <a:spcPts val="0"/>
                        </a:spcAft>
                      </a:pPr>
                      <a:r>
                        <a:rPr lang="it-IT" sz="1000">
                          <a:ln>
                            <a:noFill/>
                          </a:ln>
                          <a:solidFill>
                            <a:srgbClr val="FFFFFF"/>
                          </a:solidFill>
                          <a:latin typeface="Adobe Clean" panose="020B0503020404020204" pitchFamily="34" charset="0"/>
                        </a:rPr>
                        <a:t>Business </a:t>
                      </a:r>
                    </a:p>
                    <a:p>
                      <a:pPr marL="90805"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000">
                          <a:ln>
                            <a:noFill/>
                          </a:ln>
                          <a:solidFill>
                            <a:srgbClr val="FFFFFF"/>
                          </a:solidFill>
                          <a:latin typeface="Adobe Clean" panose="020B0503020404020204" pitchFamily="34" charset="0"/>
                        </a:rPr>
                        <a:t>Supporto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B7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7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7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85858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D7D7D"/>
                    </a:solidFill>
                  </a:tcPr>
                </a:tc>
                <a:tc>
                  <a:txBody>
                    <a:bodyPr/>
                    <a:lstStyle/>
                    <a:p>
                      <a:pPr marL="56502" marR="0" indent="0" algn="l" rtl="0">
                        <a:lnSpc>
                          <a:spcPct val="119000"/>
                        </a:lnSpc>
                        <a:spcBef>
                          <a:spcPts val="530"/>
                        </a:spcBef>
                        <a:spcAft>
                          <a:spcPts val="0"/>
                        </a:spcAft>
                      </a:pPr>
                      <a:r>
                        <a:rPr lang="it-IT" sz="1000">
                          <a:ln>
                            <a:noFill/>
                          </a:ln>
                          <a:solidFill>
                            <a:srgbClr val="FFFFFF"/>
                          </a:solidFill>
                          <a:latin typeface="Adobe Clean" panose="020B0503020404020204" pitchFamily="34" charset="0"/>
                        </a:rPr>
                        <a:t>Enterprise </a:t>
                      </a:r>
                    </a:p>
                    <a:p>
                      <a:pPr marL="56502"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000">
                          <a:ln>
                            <a:noFill/>
                          </a:ln>
                          <a:solidFill>
                            <a:srgbClr val="FFFFFF"/>
                          </a:solidFill>
                          <a:latin typeface="Adobe Clean" panose="020B0503020404020204" pitchFamily="34" charset="0"/>
                        </a:rPr>
                        <a:t>Supporto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B7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7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7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85858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marL="186055" marR="0" indent="0" algn="l" rtl="0">
                        <a:lnSpc>
                          <a:spcPct val="119000"/>
                        </a:lnSpc>
                        <a:spcBef>
                          <a:spcPts val="530"/>
                        </a:spcBef>
                        <a:spcAft>
                          <a:spcPts val="0"/>
                        </a:spcAft>
                      </a:pPr>
                      <a:r>
                        <a:rPr lang="it-IT" sz="1000">
                          <a:ln>
                            <a:noFill/>
                          </a:ln>
                          <a:solidFill>
                            <a:srgbClr val="FFFFFF"/>
                          </a:solidFill>
                          <a:latin typeface="Adobe Clean" panose="020B0503020404020204" pitchFamily="34" charset="0"/>
                        </a:rPr>
                        <a:t>Elite </a:t>
                      </a:r>
                    </a:p>
                    <a:p>
                      <a:pPr marL="186055"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000">
                          <a:ln>
                            <a:noFill/>
                          </a:ln>
                          <a:solidFill>
                            <a:srgbClr val="FFFFFF"/>
                          </a:solidFill>
                          <a:latin typeface="Adobe Clean" panose="020B0503020404020204" pitchFamily="34" charset="0"/>
                        </a:rPr>
                        <a:t>Supporto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B7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7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7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85858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5563963"/>
                  </a:ext>
                </a:extLst>
              </a:tr>
              <a:tr h="781202">
                <a:tc>
                  <a:txBody>
                    <a:bodyPr/>
                    <a:lstStyle/>
                    <a:p>
                      <a:pPr marL="48895" marR="158115" indent="0" algn="l" rtl="0">
                        <a:lnSpc>
                          <a:spcPct val="86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it-IT" sz="1100" b="1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Adobe Clean" panose="020B0503020404020204" pitchFamily="34" charset="0"/>
                        </a:rPr>
                        <a:t>PRIORITÀ 1 (P1)</a:t>
                      </a:r>
                      <a:br>
                        <a:rPr lang="it-IT" sz="1100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Adobe Clean" panose="020B0503020404020204" pitchFamily="34" charset="0"/>
                        </a:rPr>
                      </a:br>
                      <a:endParaRPr lang="it-IT" sz="1100">
                        <a:ln>
                          <a:noFill/>
                        </a:ln>
                        <a:solidFill>
                          <a:srgbClr val="000000"/>
                        </a:solidFill>
                        <a:latin typeface="Adobe Clean" panose="020B0503020404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B7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7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7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7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08000" marR="0" indent="0" algn="l" rtl="0">
                        <a:lnSpc>
                          <a:spcPct val="119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it-IT" sz="120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Adobe Clean Light" panose="020B0303020404020204" pitchFamily="34" charset="0"/>
                        </a:rPr>
                        <a:t>Le funzioni operative nell’ambiente di produzione del cliente non sono disponibili oppure si verificano problemi significativi di perdita di dati </a:t>
                      </a:r>
                      <a:br>
                        <a:rPr lang="it-IT" sz="120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Adobe Clean Light" panose="020B0303020404020204" pitchFamily="34" charset="0"/>
                        </a:rPr>
                      </a:br>
                      <a:r>
                        <a:rPr lang="it-IT" sz="120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Adobe Clean Light" panose="020B0303020404020204" pitchFamily="34" charset="0"/>
                        </a:rPr>
                        <a:t>o deterioramento del servizio ed è richiesto un intervento immediato </a:t>
                      </a:r>
                      <a:br>
                        <a:rPr lang="it-IT" sz="120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Adobe Clean Light" panose="020B0303020404020204" pitchFamily="34" charset="0"/>
                        </a:rPr>
                      </a:br>
                      <a:r>
                        <a:rPr lang="it-IT" sz="120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Adobe Clean Light" panose="020B0303020404020204" pitchFamily="34" charset="0"/>
                        </a:rPr>
                        <a:t>per ripristinare funzionalità e usabilità. </a:t>
                      </a:r>
                    </a:p>
                  </a:txBody>
                  <a:tcPr marL="0" marR="0" marT="36000" marB="36000" anchor="ctr">
                    <a:lnL w="12700" cap="flat" cmpd="sng" algn="ctr">
                      <a:solidFill>
                        <a:srgbClr val="B7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7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85858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7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328295" indent="-3175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000" dirty="0">
                          <a:ln>
                            <a:noFill/>
                          </a:ln>
                          <a:solidFill>
                            <a:srgbClr val="020302"/>
                          </a:solidFill>
                          <a:latin typeface="Adobe Clean" panose="020B0503020404020204" pitchFamily="34" charset="0"/>
                        </a:rPr>
                        <a:t>24x7/</a:t>
                      </a:r>
                    </a:p>
                    <a:p>
                      <a:pPr marL="0" marR="328295" indent="-3175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000" dirty="0">
                          <a:ln>
                            <a:noFill/>
                          </a:ln>
                          <a:solidFill>
                            <a:srgbClr val="020302"/>
                          </a:solidFill>
                          <a:latin typeface="Adobe Clean" panose="020B0503020404020204" pitchFamily="34" charset="0"/>
                        </a:rPr>
                        <a:t>1 ora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B7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7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85858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7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328930" indent="-3175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000" dirty="0">
                          <a:ln>
                            <a:noFill/>
                          </a:ln>
                          <a:solidFill>
                            <a:srgbClr val="020302"/>
                          </a:solidFill>
                          <a:latin typeface="Adobe Clean" panose="020B0503020404020204" pitchFamily="34" charset="0"/>
                        </a:rPr>
                        <a:t>24x7/ </a:t>
                      </a:r>
                    </a:p>
                    <a:p>
                      <a:pPr marL="0" marR="328930" indent="-3175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000" dirty="0">
                          <a:ln>
                            <a:noFill/>
                          </a:ln>
                          <a:solidFill>
                            <a:srgbClr val="020302"/>
                          </a:solidFill>
                          <a:latin typeface="Adobe Clean" panose="020B0503020404020204" pitchFamily="34" charset="0"/>
                        </a:rPr>
                        <a:t> 1 ora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B7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7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85858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7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264160" indent="11557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000" dirty="0">
                          <a:ln>
                            <a:noFill/>
                          </a:ln>
                          <a:solidFill>
                            <a:srgbClr val="020302"/>
                          </a:solidFill>
                          <a:latin typeface="Adobe Clean" panose="020B0503020404020204" pitchFamily="34" charset="0"/>
                        </a:rPr>
                        <a:t>24x7/ </a:t>
                      </a:r>
                    </a:p>
                    <a:p>
                      <a:pPr marL="0" marR="264160" indent="11557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000" dirty="0">
                          <a:ln>
                            <a:noFill/>
                          </a:ln>
                          <a:solidFill>
                            <a:srgbClr val="020302"/>
                          </a:solidFill>
                          <a:latin typeface="Adobe Clean" panose="020B0503020404020204" pitchFamily="34" charset="0"/>
                        </a:rPr>
                        <a:t>30 minuti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B7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7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85858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7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276860" indent="103492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000">
                          <a:ln>
                            <a:noFill/>
                          </a:ln>
                          <a:solidFill>
                            <a:srgbClr val="020302"/>
                          </a:solidFill>
                          <a:latin typeface="Adobe Clean" panose="020B0503020404020204" pitchFamily="34" charset="0"/>
                        </a:rPr>
                        <a:t>24x7/ </a:t>
                      </a:r>
                    </a:p>
                    <a:p>
                      <a:pPr marL="0" marR="276860" indent="103492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000">
                          <a:ln>
                            <a:noFill/>
                          </a:ln>
                          <a:solidFill>
                            <a:srgbClr val="020302"/>
                          </a:solidFill>
                          <a:latin typeface="Adobe Clean" panose="020B0503020404020204" pitchFamily="34" charset="0"/>
                        </a:rPr>
                        <a:t>15 minuti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B7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7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85858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7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98911252"/>
                  </a:ext>
                </a:extLst>
              </a:tr>
              <a:tr h="785457">
                <a:tc>
                  <a:txBody>
                    <a:bodyPr/>
                    <a:lstStyle/>
                    <a:p>
                      <a:pPr marL="48260" marR="158115" indent="0" algn="l" rtl="0">
                        <a:lnSpc>
                          <a:spcPct val="88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it-IT" sz="1100" b="1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Adobe Clean" panose="020B0503020404020204" pitchFamily="34" charset="0"/>
                        </a:rPr>
                        <a:t>PRIORITÀ 2 (P2)</a:t>
                      </a:r>
                      <a:br>
                        <a:rPr lang="it-IT" sz="110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Adobe Clean" panose="020B0503020404020204" pitchFamily="34" charset="0"/>
                        </a:rPr>
                      </a:br>
                      <a:endParaRPr lang="it-IT" sz="1100" dirty="0">
                        <a:ln>
                          <a:noFill/>
                        </a:ln>
                        <a:solidFill>
                          <a:srgbClr val="000000"/>
                        </a:solidFill>
                        <a:latin typeface="Adobe Clean" panose="020B0503020404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B7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7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7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7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08000" marR="189230" indent="0" algn="l" rtl="0">
                        <a:lnSpc>
                          <a:spcPct val="97000"/>
                        </a:lnSpc>
                        <a:spcBef>
                          <a:spcPts val="600"/>
                        </a:spcBef>
                        <a:spcAft>
                          <a:spcPts val="200"/>
                        </a:spcAft>
                      </a:pPr>
                      <a:r>
                        <a:rPr lang="it-IT" sz="120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Adobe Clean Light" panose="020B0303020404020204" pitchFamily="34" charset="0"/>
                        </a:rPr>
                        <a:t>Le funzioni operative del cliente hanno subìto un notevole deterioramento del servizio o potenziale perdita di dati, oppure un problema interessa </a:t>
                      </a:r>
                      <a:br>
                        <a:rPr lang="it-IT" sz="120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Adobe Clean Light" panose="020B0303020404020204" pitchFamily="34" charset="0"/>
                        </a:rPr>
                      </a:br>
                      <a:r>
                        <a:rPr lang="it-IT" sz="120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Adobe Clean Light" panose="020B0303020404020204" pitchFamily="34" charset="0"/>
                        </a:rPr>
                        <a:t>una funzione importante.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B7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7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7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7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8923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000" dirty="0">
                          <a:ln>
                            <a:noFill/>
                          </a:ln>
                          <a:solidFill>
                            <a:srgbClr val="020302"/>
                          </a:solidFill>
                          <a:latin typeface="Adobe Clean" panose="020B0503020404020204" pitchFamily="34" charset="0"/>
                        </a:rPr>
                        <a:t>Orario operativo/   </a:t>
                      </a:r>
                    </a:p>
                    <a:p>
                      <a:pPr marL="0" marR="18923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000" dirty="0">
                          <a:ln>
                            <a:noFill/>
                          </a:ln>
                          <a:solidFill>
                            <a:srgbClr val="020302"/>
                          </a:solidFill>
                          <a:latin typeface="Adobe Clean" panose="020B0503020404020204" pitchFamily="34" charset="0"/>
                        </a:rPr>
                        <a:t>4 ore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B7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7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7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7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8923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000" dirty="0">
                          <a:ln>
                            <a:noFill/>
                          </a:ln>
                          <a:solidFill>
                            <a:srgbClr val="020302"/>
                          </a:solidFill>
                          <a:latin typeface="Adobe Clean" panose="020B0503020404020204" pitchFamily="34" charset="0"/>
                        </a:rPr>
                        <a:t>Orario operativo/ </a:t>
                      </a:r>
                    </a:p>
                    <a:p>
                      <a:pPr marL="0" marR="18923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000" dirty="0">
                          <a:ln>
                            <a:noFill/>
                          </a:ln>
                          <a:solidFill>
                            <a:srgbClr val="020302"/>
                          </a:solidFill>
                          <a:latin typeface="Adobe Clean" panose="020B0503020404020204" pitchFamily="34" charset="0"/>
                        </a:rPr>
                        <a:t>2 ore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B7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7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7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7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32893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000">
                          <a:ln>
                            <a:noFill/>
                          </a:ln>
                          <a:solidFill>
                            <a:srgbClr val="020302"/>
                          </a:solidFill>
                          <a:latin typeface="Adobe Clean" panose="020B0503020404020204" pitchFamily="34" charset="0"/>
                        </a:rPr>
                        <a:t>24x5/ </a:t>
                      </a:r>
                    </a:p>
                    <a:p>
                      <a:pPr marL="0" marR="32893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000">
                          <a:ln>
                            <a:noFill/>
                          </a:ln>
                          <a:solidFill>
                            <a:srgbClr val="020302"/>
                          </a:solidFill>
                          <a:latin typeface="Adobe Clean" panose="020B0503020404020204" pitchFamily="34" charset="0"/>
                        </a:rPr>
                        <a:t> 1 ora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B7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7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7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7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264795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000" dirty="0">
                          <a:ln>
                            <a:noFill/>
                          </a:ln>
                          <a:solidFill>
                            <a:srgbClr val="020302"/>
                          </a:solidFill>
                          <a:latin typeface="Adobe Clean" panose="020B0503020404020204" pitchFamily="34" charset="0"/>
                        </a:rPr>
                        <a:t>24x5/ </a:t>
                      </a:r>
                    </a:p>
                    <a:p>
                      <a:pPr marL="0" marR="264795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000" dirty="0">
                          <a:ln>
                            <a:noFill/>
                          </a:ln>
                          <a:solidFill>
                            <a:srgbClr val="020302"/>
                          </a:solidFill>
                          <a:latin typeface="Adobe Clean" panose="020B0503020404020204" pitchFamily="34" charset="0"/>
                        </a:rPr>
                        <a:t>30 minuti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B7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7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7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7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3875485"/>
                  </a:ext>
                </a:extLst>
              </a:tr>
              <a:tr h="781202">
                <a:tc>
                  <a:txBody>
                    <a:bodyPr/>
                    <a:lstStyle/>
                    <a:p>
                      <a:pPr marL="47625" marR="0" indent="-2540" algn="l" rtl="0">
                        <a:lnSpc>
                          <a:spcPct val="88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it-IT" sz="1100" b="1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Adobe Clean" panose="020B0503020404020204" pitchFamily="34" charset="0"/>
                        </a:rPr>
                        <a:t>PRIORITÀ 3 (P3)</a:t>
                      </a:r>
                      <a:br>
                        <a:rPr lang="it-IT" sz="1100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Adobe Clean" panose="020B0503020404020204" pitchFamily="34" charset="0"/>
                        </a:rPr>
                      </a:br>
                      <a:endParaRPr lang="it-IT" sz="1100">
                        <a:ln>
                          <a:noFill/>
                        </a:ln>
                        <a:solidFill>
                          <a:srgbClr val="000000"/>
                        </a:solidFill>
                        <a:latin typeface="Adobe Clean" panose="020B0503020404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B7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7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7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7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08000" marR="188595" indent="0" algn="l" rtl="0">
                        <a:lnSpc>
                          <a:spcPct val="97000"/>
                        </a:lnSpc>
                        <a:spcBef>
                          <a:spcPts val="600"/>
                        </a:spcBef>
                        <a:spcAft>
                          <a:spcPts val="200"/>
                        </a:spcAft>
                      </a:pPr>
                      <a:r>
                        <a:rPr lang="it-IT" sz="1200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Adobe Clean Light" panose="020B0303020404020204" pitchFamily="34" charset="0"/>
                        </a:rPr>
                        <a:t>Le funzioni operative del cliente sono interessate da un deterioramento lieve del servizio (o nessun deterioramento), tuttavia è possibile procedere normalmente mediante una soluzione temporanea.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B7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7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7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7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88595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000">
                          <a:ln>
                            <a:noFill/>
                          </a:ln>
                          <a:solidFill>
                            <a:srgbClr val="020302"/>
                          </a:solidFill>
                          <a:latin typeface="Adobe Clean" panose="020B0503020404020204" pitchFamily="34" charset="0"/>
                        </a:rPr>
                        <a:t>Orario operativo/ </a:t>
                      </a:r>
                    </a:p>
                    <a:p>
                      <a:pPr marL="0" marR="188595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000">
                          <a:ln>
                            <a:noFill/>
                          </a:ln>
                          <a:solidFill>
                            <a:srgbClr val="020302"/>
                          </a:solidFill>
                          <a:latin typeface="Adobe Clean" panose="020B0503020404020204" pitchFamily="34" charset="0"/>
                        </a:rPr>
                        <a:t> 6 ore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B7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7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7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7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89865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000">
                          <a:ln>
                            <a:noFill/>
                          </a:ln>
                          <a:solidFill>
                            <a:srgbClr val="020302"/>
                          </a:solidFill>
                          <a:latin typeface="Adobe Clean" panose="020B0503020404020204" pitchFamily="34" charset="0"/>
                        </a:rPr>
                        <a:t>Orario operativo/ </a:t>
                      </a:r>
                    </a:p>
                    <a:p>
                      <a:pPr marL="0" marR="189865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000">
                          <a:ln>
                            <a:noFill/>
                          </a:ln>
                          <a:solidFill>
                            <a:srgbClr val="020302"/>
                          </a:solidFill>
                          <a:latin typeface="Adobe Clean" panose="020B0503020404020204" pitchFamily="34" charset="0"/>
                        </a:rPr>
                        <a:t> 4 ore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B7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7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7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7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89865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000">
                          <a:ln>
                            <a:noFill/>
                          </a:ln>
                          <a:solidFill>
                            <a:srgbClr val="020302"/>
                          </a:solidFill>
                          <a:latin typeface="Adobe Clean" panose="020B0503020404020204" pitchFamily="34" charset="0"/>
                        </a:rPr>
                        <a:t>Orario operativo/ </a:t>
                      </a:r>
                    </a:p>
                    <a:p>
                      <a:pPr marL="0" marR="189865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000">
                          <a:ln>
                            <a:noFill/>
                          </a:ln>
                          <a:solidFill>
                            <a:srgbClr val="020302"/>
                          </a:solidFill>
                          <a:latin typeface="Adobe Clean" panose="020B0503020404020204" pitchFamily="34" charset="0"/>
                        </a:rPr>
                        <a:t> 2 ore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B7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7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7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7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329565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000">
                          <a:ln>
                            <a:noFill/>
                          </a:ln>
                          <a:solidFill>
                            <a:srgbClr val="020302"/>
                          </a:solidFill>
                          <a:latin typeface="Adobe Clean" panose="020B0503020404020204" pitchFamily="34" charset="0"/>
                        </a:rPr>
                        <a:t>24x5/</a:t>
                      </a:r>
                    </a:p>
                    <a:p>
                      <a:pPr marL="0" marR="329565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000">
                          <a:ln>
                            <a:noFill/>
                          </a:ln>
                          <a:solidFill>
                            <a:srgbClr val="020302"/>
                          </a:solidFill>
                          <a:latin typeface="Adobe Clean" panose="020B0503020404020204" pitchFamily="34" charset="0"/>
                        </a:rPr>
                        <a:t> 1 ora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B7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7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7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7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0675147"/>
                  </a:ext>
                </a:extLst>
              </a:tr>
              <a:tr h="724637">
                <a:tc>
                  <a:txBody>
                    <a:bodyPr/>
                    <a:lstStyle/>
                    <a:p>
                      <a:pPr marL="46990" marR="0" indent="0" algn="l" rtl="0">
                        <a:lnSpc>
                          <a:spcPct val="119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it-IT" sz="1100" b="1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Adobe Clean" panose="020B0503020404020204" pitchFamily="34" charset="0"/>
                        </a:rPr>
                        <a:t>PRIORITÀ 4 (P4)</a:t>
                      </a:r>
                      <a:br>
                        <a:rPr lang="it-IT" sz="1100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Adobe Clean" panose="020B0503020404020204" pitchFamily="34" charset="0"/>
                        </a:rPr>
                      </a:br>
                      <a:endParaRPr lang="it-IT" sz="1100">
                        <a:ln>
                          <a:noFill/>
                        </a:ln>
                        <a:solidFill>
                          <a:srgbClr val="000000"/>
                        </a:solidFill>
                        <a:latin typeface="Adobe Clean" panose="020B0503020404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B7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7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7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7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08000" marR="212725" indent="0" algn="l" rtl="0">
                        <a:lnSpc>
                          <a:spcPct val="97000"/>
                        </a:lnSpc>
                        <a:spcBef>
                          <a:spcPts val="600"/>
                        </a:spcBef>
                        <a:spcAft>
                          <a:spcPts val="200"/>
                        </a:spcAft>
                      </a:pPr>
                      <a:r>
                        <a:rPr lang="it-IT" sz="120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Adobe Clean Light" panose="020B0303020404020204" pitchFamily="34" charset="0"/>
                        </a:rPr>
                        <a:t>Domande generali sulle attuali funzionalità del prodotto o richiesta </a:t>
                      </a:r>
                      <a:br>
                        <a:rPr lang="it-IT" sz="120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Adobe Clean Light" panose="020B0303020404020204" pitchFamily="34" charset="0"/>
                        </a:rPr>
                      </a:br>
                      <a:r>
                        <a:rPr lang="it-IT" sz="120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Adobe Clean Light" panose="020B0303020404020204" pitchFamily="34" charset="0"/>
                        </a:rPr>
                        <a:t>di miglioramento.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B7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7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7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7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212725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000">
                          <a:ln>
                            <a:noFill/>
                          </a:ln>
                          <a:solidFill>
                            <a:srgbClr val="020302"/>
                          </a:solidFill>
                          <a:latin typeface="Adobe Clean" panose="020B0503020404020204" pitchFamily="34" charset="0"/>
                        </a:rPr>
                        <a:t>Giorni lavorativi/</a:t>
                      </a:r>
                    </a:p>
                    <a:p>
                      <a:pPr marL="0" marR="212725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000">
                          <a:ln>
                            <a:noFill/>
                          </a:ln>
                          <a:solidFill>
                            <a:srgbClr val="020302"/>
                          </a:solidFill>
                          <a:latin typeface="Adobe Clean" panose="020B0503020404020204" pitchFamily="34" charset="0"/>
                        </a:rPr>
                        <a:t>  3 giorni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B7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7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7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7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230505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000">
                          <a:ln>
                            <a:noFill/>
                          </a:ln>
                          <a:solidFill>
                            <a:srgbClr val="020302"/>
                          </a:solidFill>
                          <a:latin typeface="Adobe Clean" panose="020B0503020404020204" pitchFamily="34" charset="0"/>
                        </a:rPr>
                        <a:t>Giorni lavorativi/ </a:t>
                      </a:r>
                    </a:p>
                    <a:p>
                      <a:pPr marL="0" marR="230505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000">
                          <a:ln>
                            <a:noFill/>
                          </a:ln>
                          <a:solidFill>
                            <a:srgbClr val="020302"/>
                          </a:solidFill>
                          <a:latin typeface="Adobe Clean" panose="020B0503020404020204" pitchFamily="34" charset="0"/>
                        </a:rPr>
                        <a:t> 1 giorno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B7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7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7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7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23114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000">
                          <a:ln>
                            <a:noFill/>
                          </a:ln>
                          <a:solidFill>
                            <a:srgbClr val="020302"/>
                          </a:solidFill>
                          <a:latin typeface="Adobe Clean" panose="020B0503020404020204" pitchFamily="34" charset="0"/>
                        </a:rPr>
                        <a:t>Giorni lavorativi/ </a:t>
                      </a:r>
                    </a:p>
                    <a:p>
                      <a:pPr marL="0" marR="23114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000">
                          <a:ln>
                            <a:noFill/>
                          </a:ln>
                          <a:solidFill>
                            <a:srgbClr val="020302"/>
                          </a:solidFill>
                          <a:latin typeface="Adobe Clean" panose="020B0503020404020204" pitchFamily="34" charset="0"/>
                        </a:rPr>
                        <a:t> 1 giorno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B7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7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7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7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23114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000" dirty="0">
                          <a:ln>
                            <a:noFill/>
                          </a:ln>
                          <a:solidFill>
                            <a:srgbClr val="020302"/>
                          </a:solidFill>
                          <a:latin typeface="Adobe Clean" panose="020B0503020404020204" pitchFamily="34" charset="0"/>
                        </a:rPr>
                        <a:t>Giorni lavorativi/ </a:t>
                      </a:r>
                    </a:p>
                    <a:p>
                      <a:pPr marL="0" marR="23114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000" dirty="0">
                          <a:ln>
                            <a:noFill/>
                          </a:ln>
                          <a:solidFill>
                            <a:srgbClr val="020302"/>
                          </a:solidFill>
                          <a:latin typeface="Adobe Clean" panose="020B0503020404020204" pitchFamily="34" charset="0"/>
                        </a:rPr>
                        <a:t> 1 giorno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B7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7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7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7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642837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542576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069DB-D556-4408-9A33-202C625C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5" y="312661"/>
            <a:ext cx="11740077" cy="646189"/>
          </a:xfrm>
        </p:spPr>
        <p:txBody>
          <a:bodyPr/>
          <a:lstStyle/>
          <a:p>
            <a:r>
              <a:rPr lang="it-IT" dirty="0">
                <a:latin typeface="+mj-lt"/>
              </a:rPr>
              <a:t>Adobe Analytics: </a:t>
            </a:r>
            <a:r>
              <a:rPr lang="it-IT" dirty="0">
                <a:solidFill>
                  <a:schemeClr val="tx1"/>
                </a:solidFill>
                <a:latin typeface="+mj-lt"/>
              </a:rPr>
              <a:t>soluzione leader del settore per la raccolta, l'organizzazione, l'analisi e la reportistica di tutto ciò che fanno i tuoi clienti.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082E0C3-68B5-43FF-93F8-8A9BF085D682}"/>
              </a:ext>
            </a:extLst>
          </p:cNvPr>
          <p:cNvGrpSpPr/>
          <p:nvPr/>
        </p:nvGrpSpPr>
        <p:grpSpPr>
          <a:xfrm>
            <a:off x="340538" y="1712621"/>
            <a:ext cx="3679201" cy="2436298"/>
            <a:chOff x="340538" y="1413856"/>
            <a:chExt cx="3679201" cy="2436298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72CD397-1CC0-43C2-B66B-C87B4DC3D5C1}"/>
                </a:ext>
              </a:extLst>
            </p:cNvPr>
            <p:cNvSpPr/>
            <p:nvPr/>
          </p:nvSpPr>
          <p:spPr>
            <a:xfrm>
              <a:off x="340538" y="1413856"/>
              <a:ext cx="3679201" cy="2436298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  <a:latin typeface="Adobe Clean SemiLight" panose="020B0403020404020204" pitchFamily="34" charset="0"/>
              </a:endParaRP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C0E44011-39AC-4EE8-B03B-D13E72633BBF}"/>
                </a:ext>
              </a:extLst>
            </p:cNvPr>
            <p:cNvGrpSpPr/>
            <p:nvPr/>
          </p:nvGrpSpPr>
          <p:grpSpPr>
            <a:xfrm>
              <a:off x="435912" y="1515316"/>
              <a:ext cx="3479879" cy="403039"/>
              <a:chOff x="3998029" y="1895754"/>
              <a:chExt cx="1002596" cy="2664807"/>
            </a:xfrm>
          </p:grpSpPr>
          <p:sp>
            <p:nvSpPr>
              <p:cNvPr id="24" name="Rectangle: Rounded Corners 23">
                <a:extLst>
                  <a:ext uri="{FF2B5EF4-FFF2-40B4-BE49-F238E27FC236}">
                    <a16:creationId xmlns:a16="http://schemas.microsoft.com/office/drawing/2014/main" id="{17F24E29-E22B-46E1-B403-A6598D19C24F}"/>
                  </a:ext>
                </a:extLst>
              </p:cNvPr>
              <p:cNvSpPr/>
              <p:nvPr/>
            </p:nvSpPr>
            <p:spPr>
              <a:xfrm>
                <a:off x="4000500" y="1895754"/>
                <a:ext cx="1000125" cy="2664807"/>
              </a:xfrm>
              <a:prstGeom prst="roundRect">
                <a:avLst>
                  <a:gd name="adj" fmla="val 50000"/>
                </a:avLst>
              </a:prstGeom>
              <a:solidFill>
                <a:srgbClr val="94ABB3"/>
              </a:solidFill>
              <a:ln w="25400" cap="flat" cmpd="sng" algn="ctr">
                <a:noFill/>
                <a:prstDash val="solid"/>
              </a:ln>
              <a:effectLst>
                <a:outerShdw blurRad="50800" dist="38100" dir="2700000" algn="tl" rotWithShape="0">
                  <a:prstClr val="black">
                    <a:alpha val="1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6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dobe Clean ExtraBold"/>
                  <a:ea typeface="+mn-ea"/>
                  <a:cs typeface="+mn-cs"/>
                </a:endParaRPr>
              </a:p>
            </p:txBody>
          </p:sp>
          <p:sp>
            <p:nvSpPr>
              <p:cNvPr id="25" name="Rectangle: Rounded Corners 24">
                <a:extLst>
                  <a:ext uri="{FF2B5EF4-FFF2-40B4-BE49-F238E27FC236}">
                    <a16:creationId xmlns:a16="http://schemas.microsoft.com/office/drawing/2014/main" id="{4431D5F3-57ED-4FDD-91A4-5C73486E4B12}"/>
                  </a:ext>
                </a:extLst>
              </p:cNvPr>
              <p:cNvSpPr/>
              <p:nvPr/>
            </p:nvSpPr>
            <p:spPr>
              <a:xfrm>
                <a:off x="3998029" y="1895754"/>
                <a:ext cx="1002596" cy="2664807"/>
              </a:xfrm>
              <a:prstGeom prst="roundRect">
                <a:avLst>
                  <a:gd name="adj" fmla="val 50000"/>
                </a:avLst>
              </a:prstGeom>
              <a:solidFill>
                <a:srgbClr val="F4F6F8">
                  <a:alpha val="10000"/>
                </a:srgbClr>
              </a:solidFill>
              <a:ln w="25400" cap="flat" cmpd="sng" algn="ctr">
                <a:noFill/>
                <a:prstDash val="solid"/>
              </a:ln>
              <a:effectLst>
                <a:outerShdw blurRad="50800" dist="38100" dir="2700000" algn="tl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52400" h="50800" prst="softRound"/>
              </a:sp3d>
            </p:spPr>
            <p:txBody>
              <a:bodyPr rtlCol="0" anchor="ctr"/>
              <a:lstStyle/>
              <a:p>
                <a:pPr algn="ctr"/>
                <a:r>
                  <a:rPr lang="it-IT" sz="1600">
                    <a:solidFill>
                      <a:srgbClr val="FFFFFF"/>
                    </a:solidFill>
                    <a:latin typeface="Adobe Clean ExtraBold"/>
                  </a:rPr>
                  <a:t>Approfondimenti sui risultati</a:t>
                </a:r>
              </a:p>
            </p:txBody>
          </p:sp>
        </p:grp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8E66B8AE-F73C-4348-A5A9-DC73DC2AB452}"/>
                </a:ext>
              </a:extLst>
            </p:cNvPr>
            <p:cNvSpPr txBox="1"/>
            <p:nvPr/>
          </p:nvSpPr>
          <p:spPr>
            <a:xfrm>
              <a:off x="486414" y="2600219"/>
              <a:ext cx="3387448" cy="116955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it-IT" sz="1400" dirty="0"/>
                <a:t>Gli utenti aziendali e i decisori senior possono ora accedere facilmente e rapidamente agli approfondimenti sui loro dispositivi mobili e ottenere risposte istantanee alle domande interattive.</a:t>
              </a:r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01BAF1E3-90CB-45F2-A17B-902D4A649D7F}"/>
              </a:ext>
            </a:extLst>
          </p:cNvPr>
          <p:cNvGrpSpPr/>
          <p:nvPr/>
        </p:nvGrpSpPr>
        <p:grpSpPr>
          <a:xfrm>
            <a:off x="4260688" y="1712620"/>
            <a:ext cx="3679201" cy="2436297"/>
            <a:chOff x="340538" y="1413855"/>
            <a:chExt cx="3679201" cy="2436297"/>
          </a:xfrm>
        </p:grpSpPr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67A244EC-A96C-498D-9E8F-D33564D72356}"/>
                </a:ext>
              </a:extLst>
            </p:cNvPr>
            <p:cNvSpPr/>
            <p:nvPr/>
          </p:nvSpPr>
          <p:spPr>
            <a:xfrm>
              <a:off x="340538" y="1413855"/>
              <a:ext cx="3679201" cy="2436297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  <a:latin typeface="Adobe Clean SemiLight" panose="020B0403020404020204" pitchFamily="34" charset="0"/>
              </a:endParaRPr>
            </a:p>
          </p:txBody>
        </p:sp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2239A458-8737-47D2-9B7E-2D7F8CD0DA91}"/>
                </a:ext>
              </a:extLst>
            </p:cNvPr>
            <p:cNvGrpSpPr/>
            <p:nvPr/>
          </p:nvGrpSpPr>
          <p:grpSpPr>
            <a:xfrm>
              <a:off x="444487" y="1515316"/>
              <a:ext cx="3471302" cy="403039"/>
              <a:chOff x="4000500" y="1895754"/>
              <a:chExt cx="1000125" cy="2664807"/>
            </a:xfrm>
          </p:grpSpPr>
          <p:sp>
            <p:nvSpPr>
              <p:cNvPr id="98" name="Rectangle: Rounded Corners 97">
                <a:extLst>
                  <a:ext uri="{FF2B5EF4-FFF2-40B4-BE49-F238E27FC236}">
                    <a16:creationId xmlns:a16="http://schemas.microsoft.com/office/drawing/2014/main" id="{06B55D9D-9BEF-4E01-AAA7-F5C9131E1542}"/>
                  </a:ext>
                </a:extLst>
              </p:cNvPr>
              <p:cNvSpPr/>
              <p:nvPr/>
            </p:nvSpPr>
            <p:spPr>
              <a:xfrm>
                <a:off x="4000500" y="1895754"/>
                <a:ext cx="1000125" cy="2664807"/>
              </a:xfrm>
              <a:prstGeom prst="roundRect">
                <a:avLst>
                  <a:gd name="adj" fmla="val 50000"/>
                </a:avLst>
              </a:prstGeom>
              <a:solidFill>
                <a:srgbClr val="94ABB3"/>
              </a:solidFill>
              <a:ln w="25400" cap="flat" cmpd="sng" algn="ctr">
                <a:noFill/>
                <a:prstDash val="solid"/>
              </a:ln>
              <a:effectLst>
                <a:outerShdw blurRad="50800" dist="38100" dir="2700000" algn="tl" rotWithShape="0">
                  <a:prstClr val="black">
                    <a:alpha val="1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6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dobe Clean ExtraBold"/>
                  <a:ea typeface="+mn-ea"/>
                  <a:cs typeface="+mn-cs"/>
                </a:endParaRPr>
              </a:p>
            </p:txBody>
          </p:sp>
          <p:sp>
            <p:nvSpPr>
              <p:cNvPr id="99" name="Rectangle: Rounded Corners 98">
                <a:extLst>
                  <a:ext uri="{FF2B5EF4-FFF2-40B4-BE49-F238E27FC236}">
                    <a16:creationId xmlns:a16="http://schemas.microsoft.com/office/drawing/2014/main" id="{48E70D28-A8E5-4572-82D3-086719FE9C3B}"/>
                  </a:ext>
                </a:extLst>
              </p:cNvPr>
              <p:cNvSpPr/>
              <p:nvPr/>
            </p:nvSpPr>
            <p:spPr>
              <a:xfrm>
                <a:off x="4000500" y="1895754"/>
                <a:ext cx="1000125" cy="2664807"/>
              </a:xfrm>
              <a:prstGeom prst="roundRect">
                <a:avLst>
                  <a:gd name="adj" fmla="val 50000"/>
                </a:avLst>
              </a:prstGeom>
              <a:solidFill>
                <a:srgbClr val="F4F6F8">
                  <a:alpha val="10000"/>
                </a:srgbClr>
              </a:solidFill>
              <a:ln w="25400" cap="flat" cmpd="sng" algn="ctr">
                <a:noFill/>
                <a:prstDash val="solid"/>
              </a:ln>
              <a:effectLst>
                <a:outerShdw blurRad="50800" dist="38100" dir="2700000" algn="tl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52400" h="50800" prst="softRound"/>
              </a:sp3d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ts val="15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it-IT" sz="1400" dirty="0">
                    <a:solidFill>
                      <a:srgbClr val="FFFFFF"/>
                    </a:solidFill>
                    <a:latin typeface="Adobe Clean ExtraBold"/>
                  </a:rPr>
                  <a:t>Nuovo modello di attribuzione algoritmico</a:t>
                </a:r>
              </a:p>
            </p:txBody>
          </p:sp>
        </p:grp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5758D4FC-F6CB-496E-93D0-F78FBF61B60B}"/>
                </a:ext>
              </a:extLst>
            </p:cNvPr>
            <p:cNvSpPr txBox="1"/>
            <p:nvPr/>
          </p:nvSpPr>
          <p:spPr>
            <a:xfrm>
              <a:off x="444487" y="2600219"/>
              <a:ext cx="3471302" cy="9541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it-IT" sz="1400" dirty="0"/>
                <a:t>Gli utenti possono ora valutare i loro investimenti di marketing in modo più </a:t>
              </a:r>
              <a:br>
                <a:rPr lang="it-IT" sz="1400" dirty="0"/>
              </a:br>
              <a:r>
                <a:rPr lang="it-IT" sz="1400" dirty="0"/>
                <a:t>preciso attraverso i media pagati, </a:t>
              </a:r>
              <a:br>
                <a:rPr lang="it-IT" sz="1400" dirty="0"/>
              </a:br>
              <a:r>
                <a:rPr lang="it-IT" sz="1400" dirty="0"/>
                <a:t>guadagnati e posseduti.</a:t>
              </a:r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4BC95BFF-F267-4EC4-96F8-6117D0FFB8B9}"/>
              </a:ext>
            </a:extLst>
          </p:cNvPr>
          <p:cNvGrpSpPr/>
          <p:nvPr/>
        </p:nvGrpSpPr>
        <p:grpSpPr>
          <a:xfrm>
            <a:off x="8180839" y="1712621"/>
            <a:ext cx="3679201" cy="2436296"/>
            <a:chOff x="340538" y="1413856"/>
            <a:chExt cx="3679201" cy="2436296"/>
          </a:xfrm>
        </p:grpSpPr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99C97480-2C85-4802-AEFB-81CC556DC015}"/>
                </a:ext>
              </a:extLst>
            </p:cNvPr>
            <p:cNvSpPr/>
            <p:nvPr/>
          </p:nvSpPr>
          <p:spPr>
            <a:xfrm>
              <a:off x="340538" y="1413856"/>
              <a:ext cx="3679201" cy="2436296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  <a:latin typeface="Adobe Clean SemiLight" panose="020B0403020404020204" pitchFamily="34" charset="0"/>
              </a:endParaRPr>
            </a:p>
          </p:txBody>
        </p:sp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id="{40456372-6B66-42E1-82DD-C2DE2072C1A9}"/>
                </a:ext>
              </a:extLst>
            </p:cNvPr>
            <p:cNvGrpSpPr/>
            <p:nvPr/>
          </p:nvGrpSpPr>
          <p:grpSpPr>
            <a:xfrm>
              <a:off x="444487" y="1515316"/>
              <a:ext cx="3471302" cy="403039"/>
              <a:chOff x="4000500" y="1895754"/>
              <a:chExt cx="1000125" cy="2664807"/>
            </a:xfrm>
          </p:grpSpPr>
          <p:sp>
            <p:nvSpPr>
              <p:cNvPr id="117" name="Rectangle: Rounded Corners 116">
                <a:extLst>
                  <a:ext uri="{FF2B5EF4-FFF2-40B4-BE49-F238E27FC236}">
                    <a16:creationId xmlns:a16="http://schemas.microsoft.com/office/drawing/2014/main" id="{66FA479E-8666-4E18-9D69-08CAD8257ED0}"/>
                  </a:ext>
                </a:extLst>
              </p:cNvPr>
              <p:cNvSpPr/>
              <p:nvPr/>
            </p:nvSpPr>
            <p:spPr>
              <a:xfrm>
                <a:off x="4000500" y="1895754"/>
                <a:ext cx="1000125" cy="2664807"/>
              </a:xfrm>
              <a:prstGeom prst="roundRect">
                <a:avLst>
                  <a:gd name="adj" fmla="val 50000"/>
                </a:avLst>
              </a:prstGeom>
              <a:solidFill>
                <a:srgbClr val="94ABB3"/>
              </a:solidFill>
              <a:ln w="25400" cap="flat" cmpd="sng" algn="ctr">
                <a:noFill/>
                <a:prstDash val="solid"/>
              </a:ln>
              <a:effectLst>
                <a:outerShdw blurRad="50800" dist="38100" dir="2700000" algn="tl" rotWithShape="0">
                  <a:prstClr val="black">
                    <a:alpha val="1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6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dobe Clean ExtraBold"/>
                  <a:ea typeface="+mn-ea"/>
                  <a:cs typeface="+mn-cs"/>
                </a:endParaRPr>
              </a:p>
            </p:txBody>
          </p:sp>
          <p:sp>
            <p:nvSpPr>
              <p:cNvPr id="118" name="Rectangle: Rounded Corners 117">
                <a:extLst>
                  <a:ext uri="{FF2B5EF4-FFF2-40B4-BE49-F238E27FC236}">
                    <a16:creationId xmlns:a16="http://schemas.microsoft.com/office/drawing/2014/main" id="{3DDB6489-A6EF-4F60-978F-4866AA06314D}"/>
                  </a:ext>
                </a:extLst>
              </p:cNvPr>
              <p:cNvSpPr/>
              <p:nvPr/>
            </p:nvSpPr>
            <p:spPr>
              <a:xfrm>
                <a:off x="4000500" y="1895754"/>
                <a:ext cx="1000125" cy="2664807"/>
              </a:xfrm>
              <a:prstGeom prst="roundRect">
                <a:avLst>
                  <a:gd name="adj" fmla="val 50000"/>
                </a:avLst>
              </a:prstGeom>
              <a:solidFill>
                <a:srgbClr val="F4F6F8">
                  <a:alpha val="10000"/>
                </a:srgbClr>
              </a:solidFill>
              <a:ln w="25400" cap="flat" cmpd="sng" algn="ctr">
                <a:noFill/>
                <a:prstDash val="solid"/>
              </a:ln>
              <a:effectLst>
                <a:outerShdw blurRad="50800" dist="38100" dir="2700000" algn="tl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52400" h="50800" prst="softRound"/>
              </a:sp3d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it-IT" sz="1600">
                    <a:solidFill>
                      <a:srgbClr val="FFFFFF"/>
                    </a:solidFill>
                    <a:latin typeface="Adobe Clean ExtraBold"/>
                  </a:rPr>
                  <a:t>Customer Journey Analytics</a:t>
                </a:r>
              </a:p>
            </p:txBody>
          </p:sp>
        </p:grp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725886AD-1AB2-4BE0-9607-06399DD76547}"/>
                </a:ext>
              </a:extLst>
            </p:cNvPr>
            <p:cNvSpPr txBox="1"/>
            <p:nvPr/>
          </p:nvSpPr>
          <p:spPr>
            <a:xfrm>
              <a:off x="486414" y="2600219"/>
              <a:ext cx="3387448" cy="9541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it-IT" sz="1400" dirty="0"/>
                <a:t>Consenti ai team di business intelligence </a:t>
              </a:r>
              <a:br>
                <a:rPr lang="it-IT" sz="1400" dirty="0"/>
              </a:br>
              <a:r>
                <a:rPr lang="it-IT" sz="1400" dirty="0"/>
                <a:t>e data science di raccogliere e analizzare </a:t>
              </a:r>
              <a:br>
                <a:rPr lang="it-IT" sz="1400" dirty="0"/>
              </a:br>
              <a:r>
                <a:rPr lang="it-IT" sz="1400" dirty="0"/>
                <a:t>i dati cross-channel con un potente toolkit </a:t>
              </a:r>
              <a:br>
                <a:rPr lang="it-IT" sz="1400" dirty="0"/>
              </a:br>
              <a:r>
                <a:rPr lang="it-IT" sz="1400" dirty="0"/>
                <a:t>di analisi.</a:t>
              </a:r>
            </a:p>
          </p:txBody>
        </p:sp>
      </p:grpSp>
      <p:pic>
        <p:nvPicPr>
          <p:cNvPr id="6" name="Graphic 5">
            <a:extLst>
              <a:ext uri="{FF2B5EF4-FFF2-40B4-BE49-F238E27FC236}">
                <a16:creationId xmlns:a16="http://schemas.microsoft.com/office/drawing/2014/main" id="{618AFFD8-2E64-4BDF-8CF7-C1154146B2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99139" y="2407013"/>
            <a:ext cx="333252" cy="439894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A7A39A69-6092-474A-8227-BFF9741421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84149" y="2525921"/>
            <a:ext cx="423702" cy="320986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0DD4315A-721D-4498-B780-422F4CA575C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813784" y="2546822"/>
            <a:ext cx="413310" cy="323946"/>
          </a:xfrm>
          <a:prstGeom prst="rect">
            <a:avLst/>
          </a:prstGeom>
        </p:spPr>
      </p:pic>
      <p:grpSp>
        <p:nvGrpSpPr>
          <p:cNvPr id="74" name="Group 73">
            <a:extLst>
              <a:ext uri="{FF2B5EF4-FFF2-40B4-BE49-F238E27FC236}">
                <a16:creationId xmlns:a16="http://schemas.microsoft.com/office/drawing/2014/main" id="{C9FE1054-E9D3-48A3-B88C-B2FD8A5A685E}"/>
              </a:ext>
            </a:extLst>
          </p:cNvPr>
          <p:cNvGrpSpPr/>
          <p:nvPr/>
        </p:nvGrpSpPr>
        <p:grpSpPr>
          <a:xfrm>
            <a:off x="340538" y="4349727"/>
            <a:ext cx="2448000" cy="403039"/>
            <a:chOff x="4000500" y="1895754"/>
            <a:chExt cx="1000125" cy="2664807"/>
          </a:xfrm>
        </p:grpSpPr>
        <p:sp>
          <p:nvSpPr>
            <p:cNvPr id="75" name="Rectangle: Rounded Corners 74">
              <a:extLst>
                <a:ext uri="{FF2B5EF4-FFF2-40B4-BE49-F238E27FC236}">
                  <a16:creationId xmlns:a16="http://schemas.microsoft.com/office/drawing/2014/main" id="{7E637E9E-5073-41E5-9195-0F5BC4542CD7}"/>
                </a:ext>
              </a:extLst>
            </p:cNvPr>
            <p:cNvSpPr/>
            <p:nvPr/>
          </p:nvSpPr>
          <p:spPr>
            <a:xfrm>
              <a:off x="4000500" y="1895754"/>
              <a:ext cx="1000125" cy="2664807"/>
            </a:xfrm>
            <a:prstGeom prst="roundRect">
              <a:avLst>
                <a:gd name="adj" fmla="val 50000"/>
              </a:avLst>
            </a:prstGeom>
            <a:solidFill>
              <a:srgbClr val="308FFF"/>
            </a:solidFill>
            <a:ln w="25400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GB" sz="14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6" name="Rectangle: Rounded Corners 75">
              <a:extLst>
                <a:ext uri="{FF2B5EF4-FFF2-40B4-BE49-F238E27FC236}">
                  <a16:creationId xmlns:a16="http://schemas.microsoft.com/office/drawing/2014/main" id="{EF72E693-06D4-4258-9167-1957C0742C26}"/>
                </a:ext>
              </a:extLst>
            </p:cNvPr>
            <p:cNvSpPr/>
            <p:nvPr/>
          </p:nvSpPr>
          <p:spPr>
            <a:xfrm>
              <a:off x="4000500" y="1895754"/>
              <a:ext cx="1000125" cy="2664807"/>
            </a:xfrm>
            <a:prstGeom prst="roundRect">
              <a:avLst>
                <a:gd name="adj" fmla="val 50000"/>
              </a:avLst>
            </a:prstGeom>
            <a:solidFill>
              <a:srgbClr val="F4F6F8">
                <a:alpha val="10000"/>
              </a:srgbClr>
            </a:solidFill>
            <a:ln w="25400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txBody>
            <a:bodyPr rtlCol="0" anchor="ctr"/>
            <a:lstStyle/>
            <a:p>
              <a:pPr algn="ctr"/>
              <a:r>
                <a:rPr lang="it-IT" sz="1400">
                  <a:solidFill>
                    <a:schemeClr val="bg1"/>
                  </a:solidFill>
                  <a:latin typeface="+mj-lt"/>
                  <a:hlinkClick r:id="rId8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Guida all'implementazione</a:t>
              </a: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D5180A60-43B0-4043-B6A3-950511D0FA16}"/>
              </a:ext>
            </a:extLst>
          </p:cNvPr>
          <p:cNvGrpSpPr/>
          <p:nvPr/>
        </p:nvGrpSpPr>
        <p:grpSpPr>
          <a:xfrm>
            <a:off x="2916214" y="4349727"/>
            <a:ext cx="2448000" cy="403039"/>
            <a:chOff x="4000500" y="1895754"/>
            <a:chExt cx="1000125" cy="2664807"/>
          </a:xfrm>
        </p:grpSpPr>
        <p:sp>
          <p:nvSpPr>
            <p:cNvPr id="78" name="Rectangle: Rounded Corners 77">
              <a:extLst>
                <a:ext uri="{FF2B5EF4-FFF2-40B4-BE49-F238E27FC236}">
                  <a16:creationId xmlns:a16="http://schemas.microsoft.com/office/drawing/2014/main" id="{8F74CDAD-CA08-4150-BCCF-A25083DA184F}"/>
                </a:ext>
              </a:extLst>
            </p:cNvPr>
            <p:cNvSpPr/>
            <p:nvPr/>
          </p:nvSpPr>
          <p:spPr>
            <a:xfrm>
              <a:off x="4000500" y="1895754"/>
              <a:ext cx="1000125" cy="2664807"/>
            </a:xfrm>
            <a:prstGeom prst="roundRect">
              <a:avLst>
                <a:gd name="adj" fmla="val 50000"/>
              </a:avLst>
            </a:prstGeom>
            <a:solidFill>
              <a:srgbClr val="308FFF"/>
            </a:solidFill>
            <a:ln w="25400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GB" sz="14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9" name="Rectangle: Rounded Corners 78">
              <a:extLst>
                <a:ext uri="{FF2B5EF4-FFF2-40B4-BE49-F238E27FC236}">
                  <a16:creationId xmlns:a16="http://schemas.microsoft.com/office/drawing/2014/main" id="{0546B760-843F-4284-BE01-E52B8BA7ECB1}"/>
                </a:ext>
              </a:extLst>
            </p:cNvPr>
            <p:cNvSpPr/>
            <p:nvPr/>
          </p:nvSpPr>
          <p:spPr>
            <a:xfrm>
              <a:off x="4000500" y="1895754"/>
              <a:ext cx="1000125" cy="2664807"/>
            </a:xfrm>
            <a:prstGeom prst="roundRect">
              <a:avLst>
                <a:gd name="adj" fmla="val 50000"/>
              </a:avLst>
            </a:prstGeom>
            <a:solidFill>
              <a:srgbClr val="F4F6F8">
                <a:alpha val="10000"/>
              </a:srgbClr>
            </a:solidFill>
            <a:ln w="25400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txBody>
            <a:bodyPr rtlCol="0" anchor="ctr"/>
            <a:lstStyle/>
            <a:p>
              <a:pPr algn="ctr"/>
              <a:r>
                <a:rPr lang="it-IT" sz="1400">
                  <a:solidFill>
                    <a:schemeClr val="bg1"/>
                  </a:solidFill>
                  <a:latin typeface="+mj-lt"/>
                  <a:hlinkClick r:id="rId9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Community di Analytics</a:t>
              </a:r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1BBA7251-AFDC-49BE-ADD0-7B582F6F7947}"/>
              </a:ext>
            </a:extLst>
          </p:cNvPr>
          <p:cNvGrpSpPr/>
          <p:nvPr/>
        </p:nvGrpSpPr>
        <p:grpSpPr>
          <a:xfrm>
            <a:off x="5491889" y="4349727"/>
            <a:ext cx="2448000" cy="403039"/>
            <a:chOff x="4000500" y="1895754"/>
            <a:chExt cx="1000125" cy="2664807"/>
          </a:xfrm>
        </p:grpSpPr>
        <p:sp>
          <p:nvSpPr>
            <p:cNvPr id="81" name="Rectangle: Rounded Corners 80">
              <a:extLst>
                <a:ext uri="{FF2B5EF4-FFF2-40B4-BE49-F238E27FC236}">
                  <a16:creationId xmlns:a16="http://schemas.microsoft.com/office/drawing/2014/main" id="{EB457796-D8C1-43FB-90D9-4B76181B4C82}"/>
                </a:ext>
              </a:extLst>
            </p:cNvPr>
            <p:cNvSpPr/>
            <p:nvPr/>
          </p:nvSpPr>
          <p:spPr>
            <a:xfrm>
              <a:off x="4000500" y="1895754"/>
              <a:ext cx="1000125" cy="2664807"/>
            </a:xfrm>
            <a:prstGeom prst="roundRect">
              <a:avLst>
                <a:gd name="adj" fmla="val 50000"/>
              </a:avLst>
            </a:prstGeom>
            <a:solidFill>
              <a:srgbClr val="308FFF"/>
            </a:solidFill>
            <a:ln w="25400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GB" sz="1400">
                <a:solidFill>
                  <a:srgbClr val="FFFFFF"/>
                </a:solidFill>
                <a:latin typeface="+mj-lt"/>
              </a:endParaRPr>
            </a:p>
          </p:txBody>
        </p:sp>
        <p:sp>
          <p:nvSpPr>
            <p:cNvPr id="82" name="Rectangle: Rounded Corners 81">
              <a:extLst>
                <a:ext uri="{FF2B5EF4-FFF2-40B4-BE49-F238E27FC236}">
                  <a16:creationId xmlns:a16="http://schemas.microsoft.com/office/drawing/2014/main" id="{24798068-28D5-43F9-88AC-CB2BA02A7C62}"/>
                </a:ext>
              </a:extLst>
            </p:cNvPr>
            <p:cNvSpPr/>
            <p:nvPr/>
          </p:nvSpPr>
          <p:spPr>
            <a:xfrm>
              <a:off x="4000500" y="1895754"/>
              <a:ext cx="1000125" cy="2664807"/>
            </a:xfrm>
            <a:prstGeom prst="roundRect">
              <a:avLst>
                <a:gd name="adj" fmla="val 50000"/>
              </a:avLst>
            </a:prstGeom>
            <a:solidFill>
              <a:srgbClr val="F4F6F8">
                <a:alpha val="10000"/>
              </a:srgbClr>
            </a:solidFill>
            <a:ln w="25400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txBody>
            <a:bodyPr lIns="91440" tIns="45720" rIns="91440" bIns="45720" rtlCol="0" anchor="ctr"/>
            <a:lstStyle/>
            <a:p>
              <a:pPr algn="ctr"/>
              <a:r>
                <a:rPr lang="it-IT" sz="1400">
                  <a:solidFill>
                    <a:srgbClr val="FFFFFF"/>
                  </a:solidFill>
                  <a:latin typeface="+mj-lt"/>
                  <a:hlinkClick r:id="rId10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Informazioni e supporto</a:t>
              </a:r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7BA53A62-96E5-4663-AE4D-9CC8F2B7447C}"/>
              </a:ext>
            </a:extLst>
          </p:cNvPr>
          <p:cNvGrpSpPr/>
          <p:nvPr/>
        </p:nvGrpSpPr>
        <p:grpSpPr>
          <a:xfrm>
            <a:off x="340538" y="4911042"/>
            <a:ext cx="2448000" cy="403039"/>
            <a:chOff x="4000500" y="1895754"/>
            <a:chExt cx="1000125" cy="2664807"/>
          </a:xfrm>
        </p:grpSpPr>
        <p:sp>
          <p:nvSpPr>
            <p:cNvPr id="84" name="Rectangle: Rounded Corners 83">
              <a:extLst>
                <a:ext uri="{FF2B5EF4-FFF2-40B4-BE49-F238E27FC236}">
                  <a16:creationId xmlns:a16="http://schemas.microsoft.com/office/drawing/2014/main" id="{B7F7C66A-41EC-47C0-99B7-932078256AA1}"/>
                </a:ext>
              </a:extLst>
            </p:cNvPr>
            <p:cNvSpPr/>
            <p:nvPr/>
          </p:nvSpPr>
          <p:spPr>
            <a:xfrm>
              <a:off x="4000500" y="1895754"/>
              <a:ext cx="1000125" cy="2664807"/>
            </a:xfrm>
            <a:prstGeom prst="roundRect">
              <a:avLst>
                <a:gd name="adj" fmla="val 50000"/>
              </a:avLst>
            </a:prstGeom>
            <a:solidFill>
              <a:srgbClr val="308FFF"/>
            </a:solidFill>
            <a:ln w="25400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GB" sz="14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85" name="Rectangle: Rounded Corners 84">
              <a:extLst>
                <a:ext uri="{FF2B5EF4-FFF2-40B4-BE49-F238E27FC236}">
                  <a16:creationId xmlns:a16="http://schemas.microsoft.com/office/drawing/2014/main" id="{6A956AFC-08DD-49B4-ACCC-AEC281BFC69B}"/>
                </a:ext>
              </a:extLst>
            </p:cNvPr>
            <p:cNvSpPr/>
            <p:nvPr/>
          </p:nvSpPr>
          <p:spPr>
            <a:xfrm>
              <a:off x="4000500" y="1895754"/>
              <a:ext cx="1000125" cy="2664807"/>
            </a:xfrm>
            <a:prstGeom prst="roundRect">
              <a:avLst>
                <a:gd name="adj" fmla="val 50000"/>
              </a:avLst>
            </a:prstGeom>
            <a:solidFill>
              <a:srgbClr val="F4F6F8">
                <a:alpha val="10000"/>
              </a:srgbClr>
            </a:solidFill>
            <a:ln w="25400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txBody>
            <a:bodyPr rtlCol="0" anchor="ctr"/>
            <a:lstStyle/>
            <a:p>
              <a:pPr algn="ctr"/>
              <a:r>
                <a:rPr lang="it-IT" sz="1400">
                  <a:solidFill>
                    <a:schemeClr val="bg1"/>
                  </a:solidFill>
                  <a:latin typeface="+mj-lt"/>
                  <a:hlinkClick r:id="rId11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Analytics Exchange</a:t>
              </a:r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30600E06-6790-46F4-92BF-CB3B06559657}"/>
              </a:ext>
            </a:extLst>
          </p:cNvPr>
          <p:cNvGrpSpPr/>
          <p:nvPr/>
        </p:nvGrpSpPr>
        <p:grpSpPr>
          <a:xfrm>
            <a:off x="2916214" y="4911042"/>
            <a:ext cx="2448000" cy="403039"/>
            <a:chOff x="4000500" y="1895754"/>
            <a:chExt cx="1000125" cy="2664807"/>
          </a:xfrm>
        </p:grpSpPr>
        <p:sp>
          <p:nvSpPr>
            <p:cNvPr id="87" name="Rectangle: Rounded Corners 86">
              <a:extLst>
                <a:ext uri="{FF2B5EF4-FFF2-40B4-BE49-F238E27FC236}">
                  <a16:creationId xmlns:a16="http://schemas.microsoft.com/office/drawing/2014/main" id="{383B5A27-43E1-43C4-A65D-6645506F225D}"/>
                </a:ext>
              </a:extLst>
            </p:cNvPr>
            <p:cNvSpPr/>
            <p:nvPr/>
          </p:nvSpPr>
          <p:spPr>
            <a:xfrm>
              <a:off x="4000500" y="1895754"/>
              <a:ext cx="1000125" cy="2664807"/>
            </a:xfrm>
            <a:prstGeom prst="roundRect">
              <a:avLst>
                <a:gd name="adj" fmla="val 50000"/>
              </a:avLst>
            </a:prstGeom>
            <a:solidFill>
              <a:srgbClr val="308FFF"/>
            </a:solidFill>
            <a:ln w="25400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GB" sz="14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88" name="Rectangle: Rounded Corners 87">
              <a:hlinkClick r:id="rId12"/>
              <a:extLst>
                <a:ext uri="{FF2B5EF4-FFF2-40B4-BE49-F238E27FC236}">
                  <a16:creationId xmlns:a16="http://schemas.microsoft.com/office/drawing/2014/main" id="{070959A6-FB86-476D-99CA-F08C28C39067}"/>
                </a:ext>
              </a:extLst>
            </p:cNvPr>
            <p:cNvSpPr/>
            <p:nvPr/>
          </p:nvSpPr>
          <p:spPr>
            <a:xfrm>
              <a:off x="4000500" y="1895754"/>
              <a:ext cx="1000125" cy="2664807"/>
            </a:xfrm>
            <a:prstGeom prst="roundRect">
              <a:avLst>
                <a:gd name="adj" fmla="val 50000"/>
              </a:avLst>
            </a:prstGeom>
            <a:solidFill>
              <a:srgbClr val="F4F6F8">
                <a:alpha val="10000"/>
              </a:srgbClr>
            </a:solidFill>
            <a:ln w="25400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txBody>
            <a:bodyPr rtlCol="0" anchor="ctr"/>
            <a:lstStyle/>
            <a:p>
              <a:pPr algn="ctr">
                <a:lnSpc>
                  <a:spcPts val="1400"/>
                </a:lnSpc>
              </a:pPr>
              <a:r>
                <a:rPr lang="it-IT" sz="1400" dirty="0">
                  <a:solidFill>
                    <a:schemeClr val="bg1"/>
                  </a:solidFill>
                  <a:latin typeface="+mj-lt"/>
                  <a:hlinkClick r:id="rId12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Documentazione su Analytics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96650602"/>
      </p:ext>
    </p:extLst>
  </p:cSld>
  <p:clrMapOvr>
    <a:masterClrMapping/>
  </p:clrMapOvr>
</p:sld>
</file>

<file path=ppt/theme/theme1.xml><?xml version="1.0" encoding="utf-8"?>
<a:theme xmlns:a="http://schemas.openxmlformats.org/drawingml/2006/main" name="Adobe Corporate Master 2020">
  <a:themeElements>
    <a:clrScheme name="Adobe Template 2020 v03">
      <a:dk1>
        <a:srgbClr val="000000"/>
      </a:dk1>
      <a:lt1>
        <a:srgbClr val="FFFFFF"/>
      </a:lt1>
      <a:dk2>
        <a:srgbClr val="2C2C2C"/>
      </a:dk2>
      <a:lt2>
        <a:srgbClr val="B3B3B3"/>
      </a:lt2>
      <a:accent1>
        <a:srgbClr val="49DE51"/>
      </a:accent1>
      <a:accent2>
        <a:srgbClr val="308FFF"/>
      </a:accent2>
      <a:accent3>
        <a:srgbClr val="FF51F5"/>
      </a:accent3>
      <a:accent4>
        <a:srgbClr val="FF9900"/>
      </a:accent4>
      <a:accent5>
        <a:srgbClr val="FFD11F"/>
      </a:accent5>
      <a:accent6>
        <a:srgbClr val="FA0F00"/>
      </a:accent6>
      <a:hlink>
        <a:srgbClr val="5F5F5F"/>
      </a:hlink>
      <a:folHlink>
        <a:srgbClr val="919191"/>
      </a:folHlink>
    </a:clrScheme>
    <a:fontScheme name="Adobe PPT Font Set 2020">
      <a:majorFont>
        <a:latin typeface="Adobe Clean ExtraBold"/>
        <a:ea typeface=""/>
        <a:cs typeface=""/>
      </a:majorFont>
      <a:minorFont>
        <a:latin typeface="Adobe Clean Semi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8738535A-A525-1648-A667-C0EACF8A2805}" vid="{9BF90986-10D5-3047-9056-B5C369F8E39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hyperlink xmlns="dede46a2-8e9c-40ab-9dcb-283b8bce6a4e">
      <Url xsi:nil="true"/>
      <Description xsi:nil="true"/>
    </hyperlink>
    <Status xmlns="dede46a2-8e9c-40ab-9dcb-283b8bce6a4e" xsi:nil="true"/>
    <Description xmlns="dede46a2-8e9c-40ab-9dcb-283b8bce6a4e" xsi:nil="true"/>
    <_Flow_SignoffStatus xmlns="dede46a2-8e9c-40ab-9dcb-283b8bce6a4e" xsi:nil="true"/>
    <Order0 xmlns="dede46a2-8e9c-40ab-9dcb-283b8bce6a4e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A3FBD3C84D7D04D8B5F522733F3DD38" ma:contentTypeVersion="21" ma:contentTypeDescription="Create a new document." ma:contentTypeScope="" ma:versionID="6c5fa67fb5bd67a31823bf861302f5e8">
  <xsd:schema xmlns:xsd="http://www.w3.org/2001/XMLSchema" xmlns:xs="http://www.w3.org/2001/XMLSchema" xmlns:p="http://schemas.microsoft.com/office/2006/metadata/properties" xmlns:ns2="dede46a2-8e9c-40ab-9dcb-283b8bce6a4e" xmlns:ns3="c3f88421-607e-4929-8398-287c7dfbf99a" targetNamespace="http://schemas.microsoft.com/office/2006/metadata/properties" ma:root="true" ma:fieldsID="0db97174b64513533af93f87cb8c7b21" ns2:_="" ns3:_="">
    <xsd:import namespace="dede46a2-8e9c-40ab-9dcb-283b8bce6a4e"/>
    <xsd:import namespace="c3f88421-607e-4929-8398-287c7dfbf99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Status" minOccurs="0"/>
                <xsd:element ref="ns2:Description" minOccurs="0"/>
                <xsd:element ref="ns2:MediaServiceLocation" minOccurs="0"/>
                <xsd:element ref="ns2:Order0" minOccurs="0"/>
                <xsd:element ref="ns2:hyperlink" minOccurs="0"/>
                <xsd:element ref="ns2:MediaLengthInSeconds" minOccurs="0"/>
                <xsd:element ref="ns2:_Flow_Signoff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ede46a2-8e9c-40ab-9dcb-283b8bce6a4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3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Status" ma:index="19" nillable="true" ma:displayName="Status" ma:format="Dropdown" ma:internalName="Status">
      <xsd:simpleType>
        <xsd:restriction base="dms:Choice">
          <xsd:enumeration value="Progress"/>
          <xsd:enumeration value="Under Review"/>
          <xsd:enumeration value="Approved"/>
        </xsd:restriction>
      </xsd:simpleType>
    </xsd:element>
    <xsd:element name="Description" ma:index="20" nillable="true" ma:displayName="Description" ma:description="Enablement Summary" ma:format="Dropdown" ma:internalName="Description">
      <xsd:simpleType>
        <xsd:restriction base="dms:Note">
          <xsd:maxLength value="255"/>
        </xsd:restriction>
      </xsd:simpleType>
    </xsd:element>
    <xsd:element name="MediaServiceLocation" ma:index="21" nillable="true" ma:displayName="Location" ma:internalName="MediaServiceLocation" ma:readOnly="true">
      <xsd:simpleType>
        <xsd:restriction base="dms:Text"/>
      </xsd:simpleType>
    </xsd:element>
    <xsd:element name="Order0" ma:index="22" nillable="true" ma:displayName="Order" ma:format="Dropdown" ma:indexed="true" ma:internalName="Order0" ma:percentage="FALSE">
      <xsd:simpleType>
        <xsd:restriction base="dms:Number"/>
      </xsd:simpleType>
    </xsd:element>
    <xsd:element name="hyperlink" ma:index="23" nillable="true" ma:displayName="hyperlink" ma:format="Hyperlink" ma:internalName="hyperlink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LengthInSeconds" ma:index="24" nillable="true" ma:displayName="Length (seconds)" ma:internalName="MediaLengthInSeconds" ma:readOnly="true">
      <xsd:simpleType>
        <xsd:restriction base="dms:Unknown"/>
      </xsd:simpleType>
    </xsd:element>
    <xsd:element name="_Flow_SignoffStatus" ma:index="25" nillable="true" ma:displayName="Sign-off status" ma:internalName="Sign_x002d_off_x0020_status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3f88421-607e-4929-8398-287c7dfbf99a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24CAD44-0560-47A6-B1F0-0536825636DF}">
  <ds:schemaRefs>
    <ds:schemaRef ds:uri="c3f88421-607e-4929-8398-287c7dfbf99a"/>
    <ds:schemaRef ds:uri="dede46a2-8e9c-40ab-9dcb-283b8bce6a4e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2B10857A-CCF0-40D7-92D5-5F7988306AF3}">
  <ds:schemaRefs>
    <ds:schemaRef ds:uri="c3f88421-607e-4929-8398-287c7dfbf99a"/>
    <ds:schemaRef ds:uri="dede46a2-8e9c-40ab-9dcb-283b8bce6a4e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05F2AE37-6D6A-4068-82E9-F5EF16CBE49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45</TotalTime>
  <Words>5280</Words>
  <Application>Microsoft Office PowerPoint</Application>
  <PresentationFormat>Widescreen</PresentationFormat>
  <Paragraphs>701</Paragraphs>
  <Slides>33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3" baseType="lpstr">
      <vt:lpstr>Adobe Clean SemiLight (Body)</vt:lpstr>
      <vt:lpstr>adobe-clean-ux</vt:lpstr>
      <vt:lpstr>Adobe Clean</vt:lpstr>
      <vt:lpstr>Adobe Clean ExtraBold</vt:lpstr>
      <vt:lpstr>Adobe Clean Light</vt:lpstr>
      <vt:lpstr>Adobe Clean SemiLight</vt:lpstr>
      <vt:lpstr>Arial</vt:lpstr>
      <vt:lpstr>Calibri</vt:lpstr>
      <vt:lpstr>Wingdings</vt:lpstr>
      <vt:lpstr>Adobe Corporate Master 2020</vt:lpstr>
      <vt:lpstr>Adobe Experience Cloud
Guida all'assistenza clienti</vt:lpstr>
      <vt:lpstr>PowerPoint Presentation</vt:lpstr>
      <vt:lpstr>Adobe Experience Cloud: un set integrato di soluzioni per sviluppare campagne, gestire inserzioni e ottenere informazioni approfondite sul tuo business. Per saperne di più</vt:lpstr>
      <vt:lpstr>Linee guida dell'Assistenza clienti</vt:lpstr>
      <vt:lpstr>Modi per contattare l'Assistenza clienti</vt:lpstr>
      <vt:lpstr>Chi può contattare l'Assistenza clienti?</vt:lpstr>
      <vt:lpstr>Orari, lingua e opzioni telefoniche dell'Assistenza clienti Adobe</vt:lpstr>
      <vt:lpstr>Definizioni di priorità dell'Assistenza clienti Adobe</vt:lpstr>
      <vt:lpstr>Adobe Analytics: soluzione leader del settore per la raccolta, l'organizzazione, l'analisi e la reportistica di tutto ciò che fanno i tuoi clienti.</vt:lpstr>
      <vt:lpstr>Adobe Audience Manager: piattaforma di gestione dei dati che ti aiuta  a costruire profili di pubblico unici in modo da poter identificare i tuoi segmenti più preziosi e utilizzarli su qualsiasi canale digitale.</vt:lpstr>
      <vt:lpstr>Adobe Target: identifica i tuoi contenuti migliori attraverso test facili  da eseguire. Così puoi offrire l'esperienza giusta al cliente giusto.</vt:lpstr>
      <vt:lpstr>Adobe Experience Manager: potente piattaforma per gestire e fornire esperienze digitali connesse attraverso il percorso del cliente,  dalle interazioni online a quelle fisiche.</vt:lpstr>
      <vt:lpstr>Adobe Campaign: strumento di gestione di campagne cross-channel che  ti aiuta a migliorare e personalizzare le campagne su tutti i tuoi media.</vt:lpstr>
      <vt:lpstr>Adobe Experience Platform: piattaforma che consente alle organizzazioni  di centralizzare e standardizzare i dati e i contenuti dei clienti da qualsiasi sistema e di applicare la data science e l'apprendimento automatico  per migliorare notevolmente la progettazione e la fornitura di esperienze  dei clienti ricche e personalizzate.</vt:lpstr>
      <vt:lpstr>Adobe Primetime: piattaforma TV multischermo che aiuta emittenti,  reti via cavo e fornitori di servizi a creare e monetizzare esperienze TV  e cinematografiche coinvolgenti e personalizzate.</vt:lpstr>
      <vt:lpstr>Adobe Marketo Engage: mantieni i clienti coinvolti ad ogni passo trasformando radicalmente la gestione dell'esperienza del cliente  con Marketo Engage.</vt:lpstr>
      <vt:lpstr>Adobe Commerce: il commercio end-to-end che cresce con te,  qualsiasi sia la tua dimensione, qualsiasi sia il luogo in cui lavori.</vt:lpstr>
      <vt:lpstr>Adobe Workfront: connettiti, collabora ed esegui flussi di lavoro  complessi da qualsiasi luogo. </vt:lpstr>
      <vt:lpstr>Adobe Ad Cloud: ti aiuta a prevedere il miglior mix di ricerca, display  e annunci dinamici in base al tuo budget. Automatizza anche l'esecuzione del tuo piano media.</vt:lpstr>
      <vt:lpstr>Creare un caso di supporto | Adobe Experience Manager,  Adobe Experience Platform e Adobe Campaign</vt:lpstr>
      <vt:lpstr>Descrizione del caso | Adobe Experience Manager,  Adobe Experience Platform e Adobe Campaign</vt:lpstr>
      <vt:lpstr>Creare un caso di supporto | Adobe Analytics, Adobe Audience Manager  e Adobe Target</vt:lpstr>
      <vt:lpstr>Creare un caso di supporto | Adobe Primetime</vt:lpstr>
      <vt:lpstr>Creare un caso di supporto | Adobe Commerce</vt:lpstr>
      <vt:lpstr>Creare un caso di supporto | Adobe Marketo Engage</vt:lpstr>
      <vt:lpstr>Come interagire con l'Assistenza clienti Adobe</vt:lpstr>
      <vt:lpstr>Strumenti e risorse</vt:lpstr>
      <vt:lpstr>PowerPoint Presentation</vt:lpstr>
      <vt:lpstr>PowerPoint Presentation</vt:lpstr>
      <vt:lpstr>PowerPoint Presentation</vt:lpstr>
      <vt:lpstr>Supporto Business</vt:lpstr>
      <vt:lpstr>Supporto Enterprise</vt:lpstr>
      <vt:lpstr>Supporto Elite</vt:lpstr>
    </vt:vector>
  </TitlesOfParts>
  <Company>Adobe, Inc.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wgrim@adobe.com</dc:creator>
  <cp:lastModifiedBy>Lubomir Michniak</cp:lastModifiedBy>
  <cp:revision>22</cp:revision>
  <dcterms:created xsi:type="dcterms:W3CDTF">2020-03-17T17:00:03Z</dcterms:created>
  <dcterms:modified xsi:type="dcterms:W3CDTF">2021-11-12T15:10:47Z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0x0101009A3FBD3C84D7D04D8B5F522733F3DD38</vt:lpwstr>
  </property>
</Properties>
</file>